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24" r:id="rId3"/>
    <p:sldId id="257" r:id="rId4"/>
    <p:sldId id="258" r:id="rId5"/>
    <p:sldId id="260" r:id="rId6"/>
    <p:sldId id="261" r:id="rId7"/>
    <p:sldId id="267" r:id="rId8"/>
    <p:sldId id="264" r:id="rId9"/>
    <p:sldId id="262" r:id="rId10"/>
    <p:sldId id="266" r:id="rId11"/>
    <p:sldId id="265" r:id="rId12"/>
    <p:sldId id="268" r:id="rId13"/>
    <p:sldId id="307" r:id="rId14"/>
    <p:sldId id="270" r:id="rId15"/>
    <p:sldId id="271" r:id="rId16"/>
    <p:sldId id="273" r:id="rId17"/>
    <p:sldId id="274" r:id="rId18"/>
    <p:sldId id="276" r:id="rId19"/>
    <p:sldId id="277" r:id="rId20"/>
    <p:sldId id="278" r:id="rId21"/>
    <p:sldId id="279" r:id="rId22"/>
    <p:sldId id="280" r:id="rId23"/>
    <p:sldId id="281"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08"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4217"/>
    <a:srgbClr val="646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5" autoAdjust="0"/>
    <p:restoredTop sz="94660"/>
  </p:normalViewPr>
  <p:slideViewPr>
    <p:cSldViewPr snapToGrid="0" snapToObjects="1">
      <p:cViewPr varScale="1">
        <p:scale>
          <a:sx n="123" d="100"/>
          <a:sy n="123" d="100"/>
        </p:scale>
        <p:origin x="-96"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03473B-532B-734D-8B85-6EA0E82B471A}"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26371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3473B-532B-734D-8B85-6EA0E82B471A}"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7790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3473B-532B-734D-8B85-6EA0E82B471A}"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295401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3473B-532B-734D-8B85-6EA0E82B471A}"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127509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3473B-532B-734D-8B85-6EA0E82B471A}"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542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03473B-532B-734D-8B85-6EA0E82B471A}" type="datetimeFigureOut">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421221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3473B-532B-734D-8B85-6EA0E82B471A}" type="datetimeFigureOut">
              <a:rPr lang="en-US" smtClean="0"/>
              <a:t>9/30/15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313120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3473B-532B-734D-8B85-6EA0E82B471A}" type="datetimeFigureOut">
              <a:rPr lang="en-US" smtClean="0"/>
              <a:t>9/30/15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373808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3473B-532B-734D-8B85-6EA0E82B471A}" type="datetimeFigureOut">
              <a:rPr lang="en-US" smtClean="0"/>
              <a:t>9/30/15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425755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3473B-532B-734D-8B85-6EA0E82B471A}" type="datetimeFigureOut">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257482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3473B-532B-734D-8B85-6EA0E82B471A}" type="datetimeFigureOut">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EF357-EA44-1D4A-9B39-756F5B298B83}" type="slidenum">
              <a:rPr lang="en-US" smtClean="0"/>
              <a:t>‹#›</a:t>
            </a:fld>
            <a:endParaRPr lang="en-US"/>
          </a:p>
        </p:txBody>
      </p:sp>
    </p:spTree>
    <p:extLst>
      <p:ext uri="{BB962C8B-B14F-4D97-AF65-F5344CB8AC3E}">
        <p14:creationId xmlns:p14="http://schemas.microsoft.com/office/powerpoint/2010/main" val="4369948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3473B-532B-734D-8B85-6EA0E82B471A}" type="datetimeFigureOut">
              <a:rPr lang="en-US" smtClean="0"/>
              <a:t>9/30/15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EF357-EA44-1D4A-9B39-756F5B298B83}" type="slidenum">
              <a:rPr lang="en-US" smtClean="0"/>
              <a:t>‹#›</a:t>
            </a:fld>
            <a:endParaRPr lang="en-US"/>
          </a:p>
        </p:txBody>
      </p:sp>
    </p:spTree>
    <p:extLst>
      <p:ext uri="{BB962C8B-B14F-4D97-AF65-F5344CB8AC3E}">
        <p14:creationId xmlns:p14="http://schemas.microsoft.com/office/powerpoint/2010/main" val="2375545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csdtraining.weebly.com" TargetMode="External"/><Relationship Id="rId3" Type="http://schemas.openxmlformats.org/officeDocument/2006/relationships/hyperlink" Target="mailto:tfelkins@dcsd.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3.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40.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40.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33.png"/><Relationship Id="rId9" Type="http://schemas.openxmlformats.org/officeDocument/2006/relationships/image" Target="../media/image40.png"/><Relationship Id="rId10" Type="http://schemas.openxmlformats.org/officeDocument/2006/relationships/image" Target="../media/image52.png"/><Relationship Id="rId11"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33.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33.png"/><Relationship Id="rId6"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33.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33.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33.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33.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33.png"/><Relationship Id="rId6" Type="http://schemas.openxmlformats.org/officeDocument/2006/relationships/image" Target="../media/image71.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33.png"/><Relationship Id="rId6" Type="http://schemas.openxmlformats.org/officeDocument/2006/relationships/image" Target="../media/image71.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schools.utah.gov/assessment/Directors/Resources/EthicsSignatureForm.aspx"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schools.utah.gov/assessment/Directors/Resources/EthicsPolicy.asp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71.png"/><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33.png"/><Relationship Id="rId6" Type="http://schemas.openxmlformats.org/officeDocument/2006/relationships/image" Target="../media/image71.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71.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33.png"/><Relationship Id="rId5" Type="http://schemas.openxmlformats.org/officeDocument/2006/relationships/image" Target="../media/image71.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33.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image" Target="../media/image33.png"/><Relationship Id="rId6" Type="http://schemas.openxmlformats.org/officeDocument/2006/relationships/image" Target="../media/image71.png"/><Relationship Id="rId7" Type="http://schemas.openxmlformats.org/officeDocument/2006/relationships/image" Target="../media/image81.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33.png"/><Relationship Id="rId5" Type="http://schemas.openxmlformats.org/officeDocument/2006/relationships/image" Target="../media/image83.png"/><Relationship Id="rId6"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4.png"/><Relationship Id="rId3"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1" Type="http://schemas.openxmlformats.org/officeDocument/2006/relationships/slideLayout" Target="../slideLayouts/slideLayout7.xml"/><Relationship Id="rId2" Type="http://schemas.openxmlformats.org/officeDocument/2006/relationships/image" Target="../media/image8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png"/><Relationship Id="rId3"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1" Type="http://schemas.openxmlformats.org/officeDocument/2006/relationships/slideLayout" Target="../slideLayouts/slideLayout7.xml"/><Relationship Id="rId2" Type="http://schemas.openxmlformats.org/officeDocument/2006/relationships/image" Target="../media/image8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png"/><Relationship Id="rId3" Type="http://schemas.openxmlformats.org/officeDocument/2006/relationships/image" Target="../media/image93.png"/></Relationships>
</file>

<file path=ppt/slides/_rels/slide53.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0.png"/><Relationship Id="rId1" Type="http://schemas.openxmlformats.org/officeDocument/2006/relationships/slideLayout" Target="../slideLayouts/slideLayout7.xml"/><Relationship Id="rId2"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85.png"/><Relationship Id="rId1" Type="http://schemas.openxmlformats.org/officeDocument/2006/relationships/slideLayout" Target="../slideLayouts/slideLayout7.xml"/><Relationship Id="rId2" Type="http://schemas.openxmlformats.org/officeDocument/2006/relationships/image" Target="../media/image95.png"/></Relationships>
</file>

<file path=ppt/slides/_rels/slide55.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85.png"/><Relationship Id="rId1" Type="http://schemas.openxmlformats.org/officeDocument/2006/relationships/slideLayout" Target="../slideLayouts/slideLayout7.xml"/><Relationship Id="rId2" Type="http://schemas.openxmlformats.org/officeDocument/2006/relationships/image" Target="../media/image96.png"/></Relationships>
</file>

<file path=ppt/slides/_rels/slide56.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85.png"/><Relationship Id="rId1" Type="http://schemas.openxmlformats.org/officeDocument/2006/relationships/slideLayout" Target="../slideLayouts/slideLayout7.xml"/><Relationship Id="rId2" Type="http://schemas.openxmlformats.org/officeDocument/2006/relationships/image" Target="../media/image9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png"/><Relationship Id="rId3" Type="http://schemas.openxmlformats.org/officeDocument/2006/relationships/image" Target="../media/image98.png"/></Relationships>
</file>

<file path=ppt/slides/_rels/slide58.xml.rels><?xml version="1.0" encoding="UTF-8" standalone="yes"?>
<Relationships xmlns="http://schemas.openxmlformats.org/package/2006/relationships"><Relationship Id="rId3" Type="http://schemas.openxmlformats.org/officeDocument/2006/relationships/image" Target="../media/image99.png"/><Relationship Id="rId4" Type="http://schemas.openxmlformats.org/officeDocument/2006/relationships/image" Target="../media/image100.png"/><Relationship Id="rId1" Type="http://schemas.openxmlformats.org/officeDocument/2006/relationships/slideLayout" Target="../slideLayouts/slideLayout7.xml"/><Relationship Id="rId2" Type="http://schemas.openxmlformats.org/officeDocument/2006/relationships/image" Target="../media/image85.png"/></Relationships>
</file>

<file path=ppt/slides/_rels/slide59.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85.png"/><Relationship Id="rId1" Type="http://schemas.openxmlformats.org/officeDocument/2006/relationships/slideLayout" Target="../slideLayouts/slideLayout7.xml"/><Relationship Id="rId2" Type="http://schemas.openxmlformats.org/officeDocument/2006/relationships/image" Target="../media/image1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85.png"/><Relationship Id="rId1" Type="http://schemas.openxmlformats.org/officeDocument/2006/relationships/slideLayout" Target="../slideLayouts/slideLayout7.xml"/><Relationship Id="rId2" Type="http://schemas.openxmlformats.org/officeDocument/2006/relationships/image" Target="../media/image102.png"/></Relationships>
</file>

<file path=ppt/slides/_rels/slide61.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85.png"/><Relationship Id="rId1" Type="http://schemas.openxmlformats.org/officeDocument/2006/relationships/slideLayout" Target="../slideLayouts/slideLayout7.xml"/><Relationship Id="rId2" Type="http://schemas.openxmlformats.org/officeDocument/2006/relationships/image" Target="../media/image103.png"/></Relationships>
</file>

<file path=ppt/slides/_rels/slide62.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105.png"/><Relationship Id="rId5" Type="http://schemas.openxmlformats.org/officeDocument/2006/relationships/image" Target="../media/image106.png"/><Relationship Id="rId1" Type="http://schemas.openxmlformats.org/officeDocument/2006/relationships/slideLayout" Target="../slideLayouts/slideLayout7.xml"/><Relationship Id="rId2" Type="http://schemas.openxmlformats.org/officeDocument/2006/relationships/image" Target="../media/image85.png"/></Relationships>
</file>

<file path=ppt/slides/_rels/slide63.xml.rels><?xml version="1.0" encoding="UTF-8" standalone="yes"?>
<Relationships xmlns="http://schemas.openxmlformats.org/package/2006/relationships"><Relationship Id="rId3" Type="http://schemas.openxmlformats.org/officeDocument/2006/relationships/hyperlink" Target="http://dcsdtraining.weebly.com" TargetMode="External"/><Relationship Id="rId4" Type="http://schemas.openxmlformats.org/officeDocument/2006/relationships/hyperlink" Target="http://www.schools.utah.gov/assessment/Testing-Director-Resources.aspx" TargetMode="External"/><Relationship Id="rId5" Type="http://schemas.openxmlformats.org/officeDocument/2006/relationships/hyperlink" Target="http://sageportal.org/resources/" TargetMode="External"/><Relationship Id="rId6" Type="http://schemas.openxmlformats.org/officeDocument/2006/relationships/hyperlink" Target="mailto:tfelkins@dcsd.org" TargetMode="External"/><Relationship Id="rId1" Type="http://schemas.openxmlformats.org/officeDocument/2006/relationships/slideLayout" Target="../slideLayouts/slideLayout2.xml"/><Relationship Id="rId2" Type="http://schemas.openxmlformats.org/officeDocument/2006/relationships/hyperlink" Target="http://sageportal.org/wp-content/uploads/2015-2016-SAGE-Interim-TAM.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geportal.org" TargetMode="Externa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mailto:tfelkins@dcsd.org"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mailto:sagehelpdesk@air.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9-14 at 1.42.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7644"/>
          </a:xfrm>
          <a:prstGeom prst="rect">
            <a:avLst/>
          </a:prstGeom>
        </p:spPr>
      </p:pic>
      <p:pic>
        <p:nvPicPr>
          <p:cNvPr id="9" name="Picture 8"/>
          <p:cNvPicPr>
            <a:picLocks noChangeAspect="1"/>
          </p:cNvPicPr>
          <p:nvPr/>
        </p:nvPicPr>
        <p:blipFill>
          <a:blip r:embed="rId3"/>
          <a:stretch>
            <a:fillRect/>
          </a:stretch>
        </p:blipFill>
        <p:spPr>
          <a:xfrm>
            <a:off x="7274592" y="134893"/>
            <a:ext cx="1733534" cy="686081"/>
          </a:xfrm>
          <a:prstGeom prst="rect">
            <a:avLst/>
          </a:prstGeom>
        </p:spPr>
      </p:pic>
      <p:sp>
        <p:nvSpPr>
          <p:cNvPr id="10" name="Title 1"/>
          <p:cNvSpPr txBox="1">
            <a:spLocks/>
          </p:cNvSpPr>
          <p:nvPr/>
        </p:nvSpPr>
        <p:spPr>
          <a:xfrm>
            <a:off x="1484313" y="609600"/>
            <a:ext cx="6477000" cy="2286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dirty="0" smtClean="0"/>
              <a:t> 2015 Interim SAGE Assessment Training</a:t>
            </a:r>
            <a:endParaRPr lang="en-US" altLang="en-US" dirty="0"/>
          </a:p>
        </p:txBody>
      </p:sp>
      <p:pic>
        <p:nvPicPr>
          <p:cNvPr id="11" name="Picture 10" descr="teacher-chemistry-classroom-m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491" y="2895600"/>
            <a:ext cx="1763907" cy="1274261"/>
          </a:xfrm>
          <a:prstGeom prst="rect">
            <a:avLst/>
          </a:prstGeom>
        </p:spPr>
      </p:pic>
      <p:sp>
        <p:nvSpPr>
          <p:cNvPr id="13" name="Title 12"/>
          <p:cNvSpPr>
            <a:spLocks noGrp="1"/>
          </p:cNvSpPr>
          <p:nvPr>
            <p:ph type="ctrTitle"/>
          </p:nvPr>
        </p:nvSpPr>
        <p:spPr>
          <a:xfrm>
            <a:off x="685800" y="4514608"/>
            <a:ext cx="7772400" cy="1470025"/>
          </a:xfrm>
        </p:spPr>
        <p:txBody>
          <a:bodyPr>
            <a:noAutofit/>
          </a:bodyPr>
          <a:lstStyle/>
          <a:p>
            <a:r>
              <a:rPr lang="en-US" sz="1600" dirty="0" smtClean="0"/>
              <a:t>Duchesne County School District</a:t>
            </a:r>
            <a:br>
              <a:rPr lang="en-US" sz="1600" dirty="0" smtClean="0"/>
            </a:br>
            <a:r>
              <a:rPr lang="en-US" sz="1600" dirty="0" smtClean="0"/>
              <a:t>Jason Young, Assessment Director</a:t>
            </a:r>
            <a:br>
              <a:rPr lang="en-US" sz="1600" dirty="0" smtClean="0"/>
            </a:br>
            <a:r>
              <a:rPr lang="en-US" sz="1600" dirty="0" smtClean="0"/>
              <a:t>Tom Felkins, Technology Trainer</a:t>
            </a:r>
            <a:br>
              <a:rPr lang="en-US" sz="1600" dirty="0" smtClean="0"/>
            </a:br>
            <a:r>
              <a:rPr lang="en-US" sz="1600" dirty="0" smtClean="0"/>
              <a:t>James </a:t>
            </a:r>
            <a:r>
              <a:rPr lang="en-US" sz="1600" dirty="0" err="1" smtClean="0"/>
              <a:t>Sasser</a:t>
            </a:r>
            <a:r>
              <a:rPr lang="en-US" sz="1600" dirty="0" smtClean="0"/>
              <a:t>, Technology Trainer</a:t>
            </a:r>
            <a:br>
              <a:rPr lang="en-US" sz="1600" dirty="0" smtClean="0"/>
            </a:br>
            <a:r>
              <a:rPr lang="en-US" sz="1600" dirty="0" smtClean="0"/>
              <a:t>September 2015</a:t>
            </a:r>
            <a:br>
              <a:rPr lang="en-US" sz="1600" dirty="0" smtClean="0"/>
            </a:br>
            <a:endParaRPr lang="en-US" sz="1600" dirty="0"/>
          </a:p>
        </p:txBody>
      </p:sp>
    </p:spTree>
    <p:extLst>
      <p:ext uri="{BB962C8B-B14F-4D97-AF65-F5344CB8AC3E}">
        <p14:creationId xmlns:p14="http://schemas.microsoft.com/office/powerpoint/2010/main" val="7907640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664"/>
            <a:ext cx="8229600" cy="588974"/>
          </a:xfrm>
        </p:spPr>
        <p:txBody>
          <a:bodyPr>
            <a:normAutofit fontScale="90000"/>
          </a:bodyPr>
          <a:lstStyle/>
          <a:p>
            <a:r>
              <a:rPr lang="en-US" dirty="0" smtClean="0"/>
              <a:t>TDS “Training Sites”</a:t>
            </a:r>
            <a:endParaRPr lang="en-US" dirty="0"/>
          </a:p>
        </p:txBody>
      </p:sp>
      <p:sp>
        <p:nvSpPr>
          <p:cNvPr id="5" name="Content Placeholder 4"/>
          <p:cNvSpPr txBox="1">
            <a:spLocks noGrp="1"/>
          </p:cNvSpPr>
          <p:nvPr>
            <p:ph idx="1"/>
          </p:nvPr>
        </p:nvSpPr>
        <p:spPr>
          <a:xfrm>
            <a:off x="209665" y="1545964"/>
            <a:ext cx="8229600" cy="3982628"/>
          </a:xfrm>
          <a:prstGeom prst="rect">
            <a:avLst/>
          </a:prstGeom>
          <a:noFill/>
        </p:spPr>
        <p:txBody>
          <a:bodyPr wrap="square">
            <a:spAutoFit/>
          </a:bodyPr>
          <a:lstStyle/>
          <a:p>
            <a:pPr>
              <a:defRPr/>
            </a:pPr>
            <a:r>
              <a:rPr lang="en-US" sz="2000" b="1" dirty="0" smtClean="0">
                <a:solidFill>
                  <a:srgbClr val="000000"/>
                </a:solidFill>
                <a:latin typeface="Calibri"/>
              </a:rPr>
              <a:t>Test Administrator (TA) </a:t>
            </a:r>
            <a:r>
              <a:rPr lang="en-US" sz="2000" b="1" dirty="0">
                <a:solidFill>
                  <a:srgbClr val="000000"/>
                </a:solidFill>
                <a:latin typeface="Calibri"/>
              </a:rPr>
              <a:t>Training Site </a:t>
            </a:r>
            <a:endParaRPr lang="en-US" sz="2000" dirty="0">
              <a:solidFill>
                <a:srgbClr val="000000"/>
              </a:solidFill>
              <a:latin typeface="Calibri"/>
            </a:endParaRPr>
          </a:p>
          <a:p>
            <a:pPr marL="685800" lvl="1">
              <a:buFont typeface="Arial" panose="020B0604020202020204" pitchFamily="34" charset="0"/>
              <a:buChar char="•"/>
              <a:defRPr/>
            </a:pPr>
            <a:r>
              <a:rPr lang="en-US" sz="1600" dirty="0" smtClean="0">
                <a:solidFill>
                  <a:srgbClr val="000000"/>
                </a:solidFill>
                <a:latin typeface="Calibri"/>
              </a:rPr>
              <a:t>Teachers practice </a:t>
            </a:r>
            <a:r>
              <a:rPr lang="en-US" sz="1600" dirty="0">
                <a:solidFill>
                  <a:srgbClr val="000000"/>
                </a:solidFill>
                <a:latin typeface="Calibri"/>
              </a:rPr>
              <a:t>administering training tests</a:t>
            </a:r>
          </a:p>
          <a:p>
            <a:pPr marL="685800" lvl="1">
              <a:buFont typeface="Arial" panose="020B0604020202020204" pitchFamily="34" charset="0"/>
              <a:buChar char="•"/>
              <a:defRPr/>
            </a:pPr>
            <a:r>
              <a:rPr lang="en-US" sz="1600" dirty="0">
                <a:solidFill>
                  <a:srgbClr val="000000"/>
                </a:solidFill>
                <a:latin typeface="Calibri"/>
              </a:rPr>
              <a:t>C</a:t>
            </a:r>
            <a:r>
              <a:rPr lang="en-US" sz="1600" dirty="0" smtClean="0">
                <a:solidFill>
                  <a:srgbClr val="000000"/>
                </a:solidFill>
                <a:latin typeface="Calibri"/>
              </a:rPr>
              <a:t>an </a:t>
            </a:r>
            <a:r>
              <a:rPr lang="en-US" sz="1600" dirty="0">
                <a:solidFill>
                  <a:srgbClr val="000000"/>
                </a:solidFill>
                <a:latin typeface="Calibri"/>
              </a:rPr>
              <a:t>be used with students who are logged in to a training test session. </a:t>
            </a:r>
          </a:p>
          <a:p>
            <a:pPr>
              <a:defRPr/>
            </a:pPr>
            <a:r>
              <a:rPr lang="en-US" sz="2000" b="1" dirty="0">
                <a:solidFill>
                  <a:srgbClr val="000000"/>
                </a:solidFill>
                <a:latin typeface="Calibri"/>
              </a:rPr>
              <a:t>Student Training Site (Training Tests) </a:t>
            </a:r>
            <a:r>
              <a:rPr lang="en-US" sz="2000" b="1" dirty="0" smtClean="0">
                <a:solidFill>
                  <a:srgbClr val="000000"/>
                </a:solidFill>
                <a:latin typeface="Calibri"/>
              </a:rPr>
              <a:t> (will be discussed in the next section)</a:t>
            </a:r>
            <a:endParaRPr lang="en-US" sz="2000" dirty="0">
              <a:solidFill>
                <a:srgbClr val="000000"/>
              </a:solidFill>
              <a:latin typeface="Calibri"/>
            </a:endParaRPr>
          </a:p>
          <a:p>
            <a:pPr marL="685800" lvl="1">
              <a:buFont typeface="Arial" panose="020B0604020202020204" pitchFamily="34" charset="0"/>
              <a:buChar char="•"/>
              <a:defRPr/>
            </a:pPr>
            <a:r>
              <a:rPr lang="en-US" sz="1600" dirty="0" smtClean="0">
                <a:solidFill>
                  <a:srgbClr val="000000"/>
                </a:solidFill>
                <a:latin typeface="Calibri"/>
              </a:rPr>
              <a:t>Students practice </a:t>
            </a:r>
            <a:r>
              <a:rPr lang="en-US" sz="1600" dirty="0">
                <a:solidFill>
                  <a:srgbClr val="000000"/>
                </a:solidFill>
                <a:latin typeface="Calibri"/>
              </a:rPr>
              <a:t>taking tests online and become familiar with the item types, test tools and features</a:t>
            </a:r>
          </a:p>
          <a:p>
            <a:pPr marL="685800" lvl="1">
              <a:buFont typeface="Arial" panose="020B0604020202020204" pitchFamily="34" charset="0"/>
              <a:buChar char="•"/>
              <a:defRPr/>
            </a:pPr>
            <a:r>
              <a:rPr lang="en-US" sz="1600" dirty="0">
                <a:solidFill>
                  <a:srgbClr val="000000"/>
                </a:solidFill>
                <a:latin typeface="Calibri"/>
              </a:rPr>
              <a:t>C</a:t>
            </a:r>
            <a:r>
              <a:rPr lang="en-US" sz="1600" dirty="0" smtClean="0">
                <a:solidFill>
                  <a:srgbClr val="000000"/>
                </a:solidFill>
                <a:latin typeface="Calibri"/>
              </a:rPr>
              <a:t>an </a:t>
            </a:r>
            <a:r>
              <a:rPr lang="en-US" sz="1600" dirty="0">
                <a:solidFill>
                  <a:srgbClr val="000000"/>
                </a:solidFill>
                <a:latin typeface="Calibri"/>
              </a:rPr>
              <a:t>also log in to a training test session created by a TA</a:t>
            </a:r>
          </a:p>
          <a:p>
            <a:pPr marL="685800" lvl="1">
              <a:buFont typeface="Arial" panose="020B0604020202020204" pitchFamily="34" charset="0"/>
              <a:buChar char="•"/>
              <a:defRPr/>
            </a:pPr>
            <a:r>
              <a:rPr lang="en-US" sz="1600" dirty="0">
                <a:solidFill>
                  <a:srgbClr val="000000"/>
                </a:solidFill>
                <a:latin typeface="Calibri"/>
              </a:rPr>
              <a:t>C</a:t>
            </a:r>
            <a:r>
              <a:rPr lang="en-US" sz="1600" dirty="0" smtClean="0">
                <a:solidFill>
                  <a:srgbClr val="000000"/>
                </a:solidFill>
                <a:latin typeface="Calibri"/>
              </a:rPr>
              <a:t>an </a:t>
            </a:r>
            <a:r>
              <a:rPr lang="en-US" sz="1600" dirty="0">
                <a:solidFill>
                  <a:srgbClr val="000000"/>
                </a:solidFill>
                <a:latin typeface="Calibri"/>
              </a:rPr>
              <a:t>be accessed with either the </a:t>
            </a:r>
            <a:r>
              <a:rPr lang="en-US" sz="1600" b="1" dirty="0">
                <a:solidFill>
                  <a:srgbClr val="000000"/>
                </a:solidFill>
                <a:latin typeface="Calibri"/>
              </a:rPr>
              <a:t>secure browser </a:t>
            </a:r>
            <a:r>
              <a:rPr lang="en-US" sz="1600" dirty="0">
                <a:solidFill>
                  <a:srgbClr val="000000"/>
                </a:solidFill>
                <a:latin typeface="Calibri"/>
              </a:rPr>
              <a:t>or a supported web browser</a:t>
            </a:r>
            <a:r>
              <a:rPr lang="en-US" sz="1600" dirty="0" smtClean="0">
                <a:solidFill>
                  <a:srgbClr val="000000"/>
                </a:solidFill>
                <a:latin typeface="Calibri"/>
              </a:rPr>
              <a:t>.</a:t>
            </a:r>
          </a:p>
          <a:p>
            <a:pPr marL="685800" lvl="1">
              <a:buFont typeface="Arial" panose="020B0604020202020204" pitchFamily="34" charset="0"/>
              <a:buChar char="•"/>
              <a:defRPr/>
            </a:pPr>
            <a:r>
              <a:rPr lang="en-US" sz="1600" dirty="0" smtClean="0">
                <a:solidFill>
                  <a:srgbClr val="000000"/>
                </a:solidFill>
                <a:latin typeface="Calibri"/>
              </a:rPr>
              <a:t>The student training site has a distinct look that sets it apart from the live site.</a:t>
            </a:r>
          </a:p>
          <a:p>
            <a:pPr lvl="2" indent="-285750">
              <a:buFont typeface="Arial" panose="020B0604020202020204" pitchFamily="34" charset="0"/>
              <a:buChar char="•"/>
              <a:defRPr/>
            </a:pPr>
            <a:r>
              <a:rPr lang="en-US" sz="1600" dirty="0" smtClean="0">
                <a:solidFill>
                  <a:srgbClr val="000000"/>
                </a:solidFill>
                <a:latin typeface="Calibri"/>
              </a:rPr>
              <a:t>A red bar runs along the top of the test page</a:t>
            </a:r>
          </a:p>
          <a:p>
            <a:pPr lvl="2" indent="-285750">
              <a:buFont typeface="Arial" panose="020B0604020202020204" pitchFamily="34" charset="0"/>
              <a:buChar char="•"/>
              <a:defRPr/>
            </a:pPr>
            <a:r>
              <a:rPr lang="en-US" sz="1600" dirty="0" smtClean="0">
                <a:solidFill>
                  <a:srgbClr val="000000"/>
                </a:solidFill>
                <a:latin typeface="Calibri"/>
              </a:rPr>
              <a:t>There is a big red bike with training wheels on the “Sign In” screen</a:t>
            </a:r>
            <a:r>
              <a:rPr lang="en-US" dirty="0" smtClean="0">
                <a:solidFill>
                  <a:srgbClr val="000000"/>
                </a:solidFill>
                <a:latin typeface="Calibri"/>
              </a:rPr>
              <a:t>. </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584" y="1134687"/>
            <a:ext cx="971550" cy="108342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346" y="3691619"/>
            <a:ext cx="985837" cy="104451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457" y="5696341"/>
            <a:ext cx="3810000" cy="57228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5696341"/>
            <a:ext cx="1543050" cy="108615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V="1">
            <a:off x="4666860" y="1744828"/>
            <a:ext cx="2890975" cy="4129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803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500"/>
                                        <p:tgtEl>
                                          <p:spTgt spid="5">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fade">
                                      <p:cBhvr>
                                        <p:cTn id="60" dur="500"/>
                                        <p:tgtEl>
                                          <p:spTgt spid="5">
                                            <p:txEl>
                                              <p:pRg st="9" end="9"/>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188"/>
            <a:ext cx="8229600" cy="567450"/>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23" y="1186048"/>
            <a:ext cx="849999" cy="9906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71600" y="1003096"/>
            <a:ext cx="388620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The “Tutorials” button will bring up links to video clips showing students the design, format, and procedures for responding to 13 different types of items on SAGE tests:</a:t>
            </a:r>
            <a:endParaRPr lang="en-US" dirty="0"/>
          </a:p>
        </p:txBody>
      </p:sp>
      <p:sp>
        <p:nvSpPr>
          <p:cNvPr id="6" name="TextBox 5"/>
          <p:cNvSpPr txBox="1"/>
          <p:nvPr/>
        </p:nvSpPr>
        <p:spPr>
          <a:xfrm>
            <a:off x="283029" y="2480424"/>
            <a:ext cx="4974771" cy="4247317"/>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marL="285750" indent="-285750">
              <a:buFont typeface="Arial" panose="020B0604020202020204" pitchFamily="34" charset="0"/>
              <a:buChar char="•"/>
            </a:pPr>
            <a:r>
              <a:rPr lang="en-US" dirty="0" smtClean="0"/>
              <a:t>Equation Response</a:t>
            </a:r>
          </a:p>
          <a:p>
            <a:pPr marL="285750" indent="-285750">
              <a:buFont typeface="Arial" panose="020B0604020202020204" pitchFamily="34" charset="0"/>
              <a:buChar char="•"/>
            </a:pPr>
            <a:r>
              <a:rPr lang="en-US" dirty="0" smtClean="0"/>
              <a:t>Evidence Based Selected Response</a:t>
            </a:r>
          </a:p>
          <a:p>
            <a:pPr marL="285750" indent="-285750">
              <a:buFont typeface="Arial" panose="020B0604020202020204" pitchFamily="34" charset="0"/>
              <a:buChar char="•"/>
            </a:pPr>
            <a:r>
              <a:rPr lang="en-US" dirty="0" smtClean="0"/>
              <a:t>Grid Items</a:t>
            </a:r>
          </a:p>
          <a:p>
            <a:pPr marL="285750" indent="-285750">
              <a:buFont typeface="Arial" panose="020B0604020202020204" pitchFamily="34" charset="0"/>
              <a:buChar char="•"/>
            </a:pPr>
            <a:r>
              <a:rPr lang="en-US" dirty="0" smtClean="0"/>
              <a:t>Hot Text</a:t>
            </a:r>
          </a:p>
          <a:p>
            <a:pPr marL="285750" indent="-285750">
              <a:buFont typeface="Arial" panose="020B0604020202020204" pitchFamily="34" charset="0"/>
              <a:buChar char="•"/>
            </a:pPr>
            <a:r>
              <a:rPr lang="en-US" dirty="0" smtClean="0"/>
              <a:t>Matching Items</a:t>
            </a:r>
          </a:p>
          <a:p>
            <a:pPr marL="285750" indent="-285750">
              <a:buFont typeface="Arial" panose="020B0604020202020204" pitchFamily="34" charset="0"/>
              <a:buChar char="•"/>
            </a:pPr>
            <a:r>
              <a:rPr lang="en-US" dirty="0" smtClean="0"/>
              <a:t>Multiple Choice</a:t>
            </a:r>
          </a:p>
          <a:p>
            <a:pPr marL="285750" indent="-285750">
              <a:buFont typeface="Arial" panose="020B0604020202020204" pitchFamily="34" charset="0"/>
              <a:buChar char="•"/>
            </a:pPr>
            <a:r>
              <a:rPr lang="en-US" dirty="0" smtClean="0"/>
              <a:t>Multi-Select</a:t>
            </a:r>
          </a:p>
          <a:p>
            <a:pPr marL="285750" indent="-285750">
              <a:buFont typeface="Arial" panose="020B0604020202020204" pitchFamily="34" charset="0"/>
              <a:buChar char="•"/>
            </a:pPr>
            <a:r>
              <a:rPr lang="en-US" dirty="0" smtClean="0"/>
              <a:t>Simulation</a:t>
            </a:r>
          </a:p>
          <a:p>
            <a:pPr marL="285750" indent="-285750">
              <a:buFont typeface="Arial" panose="020B0604020202020204" pitchFamily="34" charset="0"/>
              <a:buChar char="•"/>
            </a:pPr>
            <a:r>
              <a:rPr lang="en-US" dirty="0" smtClean="0"/>
              <a:t>Constructive Response</a:t>
            </a:r>
          </a:p>
          <a:p>
            <a:pPr marL="742950" lvl="1" indent="-285750">
              <a:buFont typeface="Arial" panose="020B0604020202020204" pitchFamily="34" charset="0"/>
              <a:buChar char="•"/>
            </a:pPr>
            <a:r>
              <a:rPr lang="en-US" dirty="0" smtClean="0"/>
              <a:t>Natural Language/Proposition Response</a:t>
            </a:r>
          </a:p>
          <a:p>
            <a:pPr marL="742950" lvl="1" indent="-285750">
              <a:buFont typeface="Arial" panose="020B0604020202020204" pitchFamily="34" charset="0"/>
              <a:buChar char="•"/>
            </a:pPr>
            <a:r>
              <a:rPr lang="en-US" dirty="0" smtClean="0"/>
              <a:t>Short Answer/Extended Response</a:t>
            </a:r>
          </a:p>
          <a:p>
            <a:pPr marL="742950" lvl="1" indent="-285750">
              <a:buFont typeface="Arial" panose="020B0604020202020204" pitchFamily="34" charset="0"/>
              <a:buChar char="•"/>
            </a:pPr>
            <a:r>
              <a:rPr lang="en-US" dirty="0" smtClean="0"/>
              <a:t>Word Builder/Constructed Response</a:t>
            </a:r>
          </a:p>
          <a:p>
            <a:pPr marL="285750" indent="-285750">
              <a:buFont typeface="Arial" panose="020B0604020202020204" pitchFamily="34" charset="0"/>
              <a:buChar char="•"/>
            </a:pPr>
            <a:r>
              <a:rPr lang="en-US" dirty="0" smtClean="0"/>
              <a:t>Editing Tasks</a:t>
            </a:r>
          </a:p>
          <a:p>
            <a:pPr marL="742950" lvl="1" indent="-285750">
              <a:buFont typeface="Arial" panose="020B0604020202020204" pitchFamily="34" charset="0"/>
              <a:buChar char="•"/>
            </a:pPr>
            <a:r>
              <a:rPr lang="en-US" dirty="0" smtClean="0"/>
              <a:t>Editing Task with Choice</a:t>
            </a:r>
          </a:p>
          <a:p>
            <a:pPr marL="742950" lvl="1" indent="-285750">
              <a:buFont typeface="Arial" panose="020B0604020202020204" pitchFamily="34" charset="0"/>
              <a:buChar char="•"/>
            </a:pPr>
            <a:r>
              <a:rPr lang="en-US" dirty="0" smtClean="0"/>
              <a:t>Editing Task</a:t>
            </a:r>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357" y="1003095"/>
            <a:ext cx="3691346" cy="5123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957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adean.meyers\Desktop\Training_T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60" y="1062496"/>
            <a:ext cx="6919761" cy="513150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4612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1108472"/>
            <a:ext cx="8229600" cy="833834"/>
          </a:xfrm>
        </p:spPr>
        <p:txBody>
          <a:bodyPr>
            <a:noAutofit/>
          </a:bodyPr>
          <a:lstStyle/>
          <a:p>
            <a:r>
              <a:rPr lang="en-US" sz="3200" dirty="0"/>
              <a:t>Logging into either the “Training Sites” OR the </a:t>
            </a:r>
            <a:br>
              <a:rPr lang="en-US" sz="3200" dirty="0"/>
            </a:br>
            <a:r>
              <a:rPr lang="en-US" sz="3200" dirty="0"/>
              <a:t>“SAGE Live Test Administration”</a:t>
            </a:r>
            <a:br>
              <a:rPr lang="en-US" sz="3200" dirty="0"/>
            </a:br>
            <a:endParaRPr lang="en-US" sz="3200"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518" y="1739503"/>
            <a:ext cx="851288" cy="95681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a:stretch>
            <a:fillRect/>
          </a:stretch>
        </p:blipFill>
        <p:spPr>
          <a:xfrm>
            <a:off x="184135" y="2736129"/>
            <a:ext cx="4373823" cy="1298195"/>
          </a:xfrm>
          <a:prstGeom prst="rect">
            <a:avLst/>
          </a:prstGeom>
        </p:spPr>
      </p:pic>
      <p:pic>
        <p:nvPicPr>
          <p:cNvPr id="10" name="Picture 9"/>
          <p:cNvPicPr>
            <a:picLocks noChangeAspect="1"/>
          </p:cNvPicPr>
          <p:nvPr/>
        </p:nvPicPr>
        <p:blipFill>
          <a:blip r:embed="rId4"/>
          <a:stretch>
            <a:fillRect/>
          </a:stretch>
        </p:blipFill>
        <p:spPr>
          <a:xfrm>
            <a:off x="184135" y="4026649"/>
            <a:ext cx="4373823" cy="326957"/>
          </a:xfrm>
          <a:prstGeom prst="rect">
            <a:avLst/>
          </a:prstGeom>
        </p:spPr>
      </p:pic>
      <p:sp>
        <p:nvSpPr>
          <p:cNvPr id="12" name="TextBox 11"/>
          <p:cNvSpPr txBox="1"/>
          <p:nvPr/>
        </p:nvSpPr>
        <p:spPr>
          <a:xfrm>
            <a:off x="123565" y="5202833"/>
            <a:ext cx="4373823"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b="1" dirty="0" smtClean="0"/>
              <a:t>If administering a “Training” SAGE test, make sure it says “SAGE Training Tests” here.</a:t>
            </a:r>
            <a:endParaRPr lang="en-US" b="1" dirty="0"/>
          </a:p>
        </p:txBody>
      </p:sp>
      <p:sp>
        <p:nvSpPr>
          <p:cNvPr id="13" name="Freeform 12"/>
          <p:cNvSpPr/>
          <p:nvPr/>
        </p:nvSpPr>
        <p:spPr>
          <a:xfrm rot="10609801" flipH="1" flipV="1">
            <a:off x="848912" y="4331047"/>
            <a:ext cx="792363" cy="849847"/>
          </a:xfrm>
          <a:custGeom>
            <a:avLst/>
            <a:gdLst>
              <a:gd name="connsiteX0" fmla="*/ 3107469 w 3107469"/>
              <a:gd name="connsiteY0" fmla="*/ 598715 h 598715"/>
              <a:gd name="connsiteX1" fmla="*/ 2606727 w 3107469"/>
              <a:gd name="connsiteY1" fmla="*/ 381000 h 598715"/>
              <a:gd name="connsiteX2" fmla="*/ 386041 w 3107469"/>
              <a:gd name="connsiteY2" fmla="*/ 359229 h 598715"/>
              <a:gd name="connsiteX3" fmla="*/ 15927 w 3107469"/>
              <a:gd name="connsiteY3" fmla="*/ 0 h 598715"/>
            </a:gdLst>
            <a:ahLst/>
            <a:cxnLst>
              <a:cxn ang="0">
                <a:pos x="connsiteX0" y="connsiteY0"/>
              </a:cxn>
              <a:cxn ang="0">
                <a:pos x="connsiteX1" y="connsiteY1"/>
              </a:cxn>
              <a:cxn ang="0">
                <a:pos x="connsiteX2" y="connsiteY2"/>
              </a:cxn>
              <a:cxn ang="0">
                <a:pos x="connsiteX3" y="connsiteY3"/>
              </a:cxn>
            </a:cxnLst>
            <a:rect l="l" t="t" r="r" b="b"/>
            <a:pathLst>
              <a:path w="3107469" h="598715">
                <a:moveTo>
                  <a:pt x="3107469" y="598715"/>
                </a:moveTo>
                <a:cubicBezTo>
                  <a:pt x="3083883" y="509814"/>
                  <a:pt x="3060298" y="420914"/>
                  <a:pt x="2606727" y="381000"/>
                </a:cubicBezTo>
                <a:cubicBezTo>
                  <a:pt x="2153156" y="341086"/>
                  <a:pt x="817841" y="422729"/>
                  <a:pt x="386041" y="359229"/>
                </a:cubicBezTo>
                <a:cubicBezTo>
                  <a:pt x="-45759" y="295729"/>
                  <a:pt x="-14916" y="147864"/>
                  <a:pt x="15927" y="0"/>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1541" y="1739503"/>
            <a:ext cx="779771" cy="87074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6"/>
          <a:stretch>
            <a:fillRect/>
          </a:stretch>
        </p:blipFill>
        <p:spPr>
          <a:xfrm>
            <a:off x="4645025" y="2719782"/>
            <a:ext cx="4190902" cy="960415"/>
          </a:xfrm>
          <a:prstGeom prst="rect">
            <a:avLst/>
          </a:prstGeom>
        </p:spPr>
      </p:pic>
      <p:pic>
        <p:nvPicPr>
          <p:cNvPr id="25" name="Picture 24"/>
          <p:cNvPicPr>
            <a:picLocks noChangeAspect="1"/>
          </p:cNvPicPr>
          <p:nvPr/>
        </p:nvPicPr>
        <p:blipFill>
          <a:blip r:embed="rId7"/>
          <a:stretch>
            <a:fillRect/>
          </a:stretch>
        </p:blipFill>
        <p:spPr>
          <a:xfrm>
            <a:off x="4645025" y="3690597"/>
            <a:ext cx="4287763" cy="420074"/>
          </a:xfrm>
          <a:prstGeom prst="rect">
            <a:avLst/>
          </a:prstGeom>
        </p:spPr>
      </p:pic>
      <p:sp>
        <p:nvSpPr>
          <p:cNvPr id="26" name="TextBox 25"/>
          <p:cNvSpPr txBox="1"/>
          <p:nvPr/>
        </p:nvSpPr>
        <p:spPr>
          <a:xfrm>
            <a:off x="4645026" y="5218507"/>
            <a:ext cx="409404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b="1" dirty="0" smtClean="0"/>
              <a:t>If administering a “Live” SAGE test, make sure it says “SAGE Live Tests” here.</a:t>
            </a:r>
            <a:endParaRPr lang="en-US" b="1" dirty="0"/>
          </a:p>
        </p:txBody>
      </p:sp>
      <p:sp>
        <p:nvSpPr>
          <p:cNvPr id="27" name="Freeform 26"/>
          <p:cNvSpPr/>
          <p:nvPr/>
        </p:nvSpPr>
        <p:spPr>
          <a:xfrm rot="10609801" flipH="1" flipV="1">
            <a:off x="5097739" y="4088299"/>
            <a:ext cx="778929" cy="1092408"/>
          </a:xfrm>
          <a:custGeom>
            <a:avLst/>
            <a:gdLst>
              <a:gd name="connsiteX0" fmla="*/ 3107469 w 3107469"/>
              <a:gd name="connsiteY0" fmla="*/ 598715 h 598715"/>
              <a:gd name="connsiteX1" fmla="*/ 2606727 w 3107469"/>
              <a:gd name="connsiteY1" fmla="*/ 381000 h 598715"/>
              <a:gd name="connsiteX2" fmla="*/ 386041 w 3107469"/>
              <a:gd name="connsiteY2" fmla="*/ 359229 h 598715"/>
              <a:gd name="connsiteX3" fmla="*/ 15927 w 3107469"/>
              <a:gd name="connsiteY3" fmla="*/ 0 h 598715"/>
            </a:gdLst>
            <a:ahLst/>
            <a:cxnLst>
              <a:cxn ang="0">
                <a:pos x="connsiteX0" y="connsiteY0"/>
              </a:cxn>
              <a:cxn ang="0">
                <a:pos x="connsiteX1" y="connsiteY1"/>
              </a:cxn>
              <a:cxn ang="0">
                <a:pos x="connsiteX2" y="connsiteY2"/>
              </a:cxn>
              <a:cxn ang="0">
                <a:pos x="connsiteX3" y="connsiteY3"/>
              </a:cxn>
            </a:cxnLst>
            <a:rect l="l" t="t" r="r" b="b"/>
            <a:pathLst>
              <a:path w="3107469" h="598715">
                <a:moveTo>
                  <a:pt x="3107469" y="598715"/>
                </a:moveTo>
                <a:cubicBezTo>
                  <a:pt x="3083883" y="509814"/>
                  <a:pt x="3060298" y="420914"/>
                  <a:pt x="2606727" y="381000"/>
                </a:cubicBezTo>
                <a:cubicBezTo>
                  <a:pt x="2153156" y="341086"/>
                  <a:pt x="817841" y="422729"/>
                  <a:pt x="386041" y="359229"/>
                </a:cubicBezTo>
                <a:cubicBezTo>
                  <a:pt x="-45759" y="295729"/>
                  <a:pt x="-14916" y="147864"/>
                  <a:pt x="15927" y="0"/>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622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39605" y="3522621"/>
            <a:ext cx="5972616" cy="1902210"/>
          </a:xfrm>
          <a:prstGeom prst="rect">
            <a:avLst/>
          </a:prstGeom>
        </p:spPr>
      </p:pic>
      <p:sp>
        <p:nvSpPr>
          <p:cNvPr id="2" name="TextBox 2"/>
          <p:cNvSpPr txBox="1">
            <a:spLocks noChangeArrowheads="1"/>
          </p:cNvSpPr>
          <p:nvPr/>
        </p:nvSpPr>
        <p:spPr bwMode="auto">
          <a:xfrm>
            <a:off x="685800" y="1108075"/>
            <a:ext cx="7772400" cy="584775"/>
          </a:xfrm>
          <a:prstGeom prst="rect">
            <a:avLst/>
          </a:prstGeom>
          <a:solidFill>
            <a:schemeClr val="accent3">
              <a:lumMod val="60000"/>
              <a:lumOff val="40000"/>
            </a:schemeClr>
          </a:solidFill>
          <a:ln>
            <a:noFill/>
          </a:ln>
          <a:scene3d>
            <a:camera prst="orthographicFront"/>
            <a:lightRig rig="threePt" dir="t"/>
          </a:scene3d>
          <a:sp3d>
            <a:bevelT/>
          </a:sp3d>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latin typeface="Franklin Gothic Book" pitchFamily="34" charset="0"/>
              </a:rPr>
              <a:t>Beginning </a:t>
            </a:r>
            <a:r>
              <a:rPr lang="en-US" altLang="en-US" b="1" dirty="0" smtClean="0">
                <a:latin typeface="Franklin Gothic Book" pitchFamily="34" charset="0"/>
              </a:rPr>
              <a:t>to Administer a </a:t>
            </a:r>
            <a:r>
              <a:rPr lang="en-US" altLang="en-US" b="1" dirty="0">
                <a:latin typeface="Franklin Gothic Book" pitchFamily="34" charset="0"/>
              </a:rPr>
              <a:t>Training </a:t>
            </a:r>
            <a:r>
              <a:rPr lang="en-US" altLang="en-US" b="1" dirty="0" smtClean="0">
                <a:latin typeface="Franklin Gothic Book" pitchFamily="34" charset="0"/>
              </a:rPr>
              <a:t>Test</a:t>
            </a:r>
            <a:endParaRPr lang="en-US" altLang="en-US" b="1" dirty="0">
              <a:latin typeface="Franklin Gothic Book" pitchFamily="34" charset="0"/>
            </a:endParaRPr>
          </a:p>
        </p:txBody>
      </p:sp>
      <p:sp>
        <p:nvSpPr>
          <p:cNvPr id="3" name="TextBox 3"/>
          <p:cNvSpPr txBox="1">
            <a:spLocks noChangeArrowheads="1"/>
          </p:cNvSpPr>
          <p:nvPr/>
        </p:nvSpPr>
        <p:spPr bwMode="auto">
          <a:xfrm>
            <a:off x="228600" y="1905000"/>
            <a:ext cx="531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Franklin Gothic Book" pitchFamily="34" charset="0"/>
              </a:rPr>
              <a:t>1.</a:t>
            </a:r>
          </a:p>
        </p:txBody>
      </p:sp>
      <p:sp>
        <p:nvSpPr>
          <p:cNvPr id="4" name="TextBox 5"/>
          <p:cNvSpPr txBox="1">
            <a:spLocks noChangeArrowheads="1"/>
          </p:cNvSpPr>
          <p:nvPr/>
        </p:nvSpPr>
        <p:spPr bwMode="auto">
          <a:xfrm>
            <a:off x="4125913" y="19446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latin typeface="Franklin Gothic Book" pitchFamily="34" charset="0"/>
              </a:rPr>
              <a:t>2.</a:t>
            </a:r>
          </a:p>
        </p:txBody>
      </p:sp>
      <p:pic>
        <p:nvPicPr>
          <p:cNvPr id="5" name="Picture 4" descr="C:\Users\radean.meyers\Desktop\Training_Site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905000"/>
            <a:ext cx="1162050" cy="13525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1952171" y="2021056"/>
            <a:ext cx="152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smtClean="0">
                <a:latin typeface="Franklin Gothic Book" pitchFamily="34" charset="0"/>
              </a:rPr>
              <a:t>Select the “</a:t>
            </a:r>
            <a:r>
              <a:rPr lang="en-US" altLang="en-US" sz="2000" b="1" dirty="0" smtClean="0">
                <a:latin typeface="Franklin Gothic Book" pitchFamily="34" charset="0"/>
              </a:rPr>
              <a:t>TA Training Site</a:t>
            </a:r>
            <a:r>
              <a:rPr lang="en-US" altLang="en-US" sz="2000" dirty="0" smtClean="0">
                <a:latin typeface="Franklin Gothic Book" pitchFamily="34" charset="0"/>
              </a:rPr>
              <a:t>”  </a:t>
            </a:r>
            <a:r>
              <a:rPr lang="en-US" altLang="en-US" sz="2000" dirty="0">
                <a:latin typeface="Franklin Gothic Book" pitchFamily="34" charset="0"/>
              </a:rPr>
              <a:t>Icon</a:t>
            </a:r>
          </a:p>
        </p:txBody>
      </p:sp>
      <p:pic>
        <p:nvPicPr>
          <p:cNvPr id="7" name="Picture 5" descr="C:\Users\radean.meyers\Desktop\Log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46275"/>
            <a:ext cx="1828800" cy="135413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95341" y="2186092"/>
            <a:ext cx="2167706" cy="369332"/>
          </a:xfrm>
          <a:prstGeom prst="rect">
            <a:avLst/>
          </a:prstGeom>
        </p:spPr>
        <p:txBody>
          <a:bodyPr wrap="none">
            <a:spAutoFit/>
          </a:bodyPr>
          <a:lstStyle/>
          <a:p>
            <a:pPr algn="ctr">
              <a:spcBef>
                <a:spcPct val="0"/>
              </a:spcBef>
            </a:pPr>
            <a:r>
              <a:rPr lang="en-US" altLang="en-US" dirty="0">
                <a:latin typeface="Franklin Gothic Book" pitchFamily="34" charset="0"/>
              </a:rPr>
              <a:t>Login to SAGE portal</a:t>
            </a:r>
          </a:p>
        </p:txBody>
      </p:sp>
      <p:sp>
        <p:nvSpPr>
          <p:cNvPr id="10" name="TextBox 9"/>
          <p:cNvSpPr txBox="1"/>
          <p:nvPr/>
        </p:nvSpPr>
        <p:spPr>
          <a:xfrm>
            <a:off x="1600200" y="5551714"/>
            <a:ext cx="7794625" cy="707886"/>
          </a:xfrm>
          <a:prstGeom prst="rect">
            <a:avLst/>
          </a:prstGeom>
          <a:noFill/>
        </p:spPr>
        <p:txBody>
          <a:bodyPr>
            <a:spAutoFit/>
          </a:bodyPr>
          <a:lstStyle/>
          <a:p>
            <a:pPr marL="514350" indent="-514350">
              <a:buFontTx/>
              <a:buAutoNum type="arabicPeriod" startAt="3"/>
              <a:defRPr/>
            </a:pPr>
            <a:r>
              <a:rPr lang="en-US" sz="2000" dirty="0"/>
              <a:t>Select tests to be included in </a:t>
            </a:r>
            <a:r>
              <a:rPr lang="en-US" sz="2000" dirty="0" smtClean="0"/>
              <a:t>the session</a:t>
            </a:r>
            <a:r>
              <a:rPr lang="en-US" sz="2000" dirty="0"/>
              <a:t>.</a:t>
            </a:r>
          </a:p>
          <a:p>
            <a:pPr>
              <a:defRPr/>
            </a:pPr>
            <a:r>
              <a:rPr lang="en-US" sz="2000" dirty="0"/>
              <a:t>Click boxes for all tests students will be taking during that session,</a:t>
            </a:r>
          </a:p>
        </p:txBody>
      </p:sp>
      <p:cxnSp>
        <p:nvCxnSpPr>
          <p:cNvPr id="11" name="Straight Arrow Connector 10"/>
          <p:cNvCxnSpPr/>
          <p:nvPr/>
        </p:nvCxnSpPr>
        <p:spPr>
          <a:xfrm flipH="1" flipV="1">
            <a:off x="1840370" y="5165696"/>
            <a:ext cx="333635" cy="57037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596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934721"/>
            <a:ext cx="3336343" cy="2308324"/>
          </a:xfrm>
          <a:prstGeom prst="rect">
            <a:avLst/>
          </a:prstGeom>
          <a:solidFill>
            <a:schemeClr val="accent3">
              <a:lumMod val="60000"/>
              <a:lumOff val="40000"/>
            </a:schemeClr>
          </a:solidFill>
          <a:ln>
            <a:noFill/>
          </a:ln>
          <a:scene3d>
            <a:camera prst="orthographicFront"/>
            <a:lightRig rig="threePt" dir="t"/>
          </a:scene3d>
          <a:sp3d>
            <a:bevelT/>
          </a:sp3d>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Franklin Gothic Book" pitchFamily="34" charset="0"/>
              </a:rPr>
              <a:t>Press the green “Start </a:t>
            </a:r>
            <a:r>
              <a:rPr lang="en-US" altLang="en-US" sz="2400" b="1" dirty="0" smtClean="0">
                <a:latin typeface="Franklin Gothic Book" pitchFamily="34" charset="0"/>
              </a:rPr>
              <a:t>Testing Session” </a:t>
            </a:r>
            <a:r>
              <a:rPr lang="en-US" altLang="en-US" sz="2400" b="1" dirty="0">
                <a:latin typeface="Franklin Gothic Book" pitchFamily="34" charset="0"/>
              </a:rPr>
              <a:t>button to start a session.  You must do this before students can log in to </a:t>
            </a:r>
            <a:r>
              <a:rPr lang="en-US" altLang="en-US" sz="2400" b="1" dirty="0" smtClean="0">
                <a:latin typeface="Franklin Gothic Book" pitchFamily="34" charset="0"/>
              </a:rPr>
              <a:t>the SAGE test</a:t>
            </a:r>
            <a:r>
              <a:rPr lang="en-US" altLang="en-US" sz="2400" b="1" dirty="0">
                <a:latin typeface="Franklin Gothic Book" pitchFamily="34" charset="0"/>
              </a:rPr>
              <a:t>.</a:t>
            </a:r>
          </a:p>
        </p:txBody>
      </p:sp>
      <p:sp>
        <p:nvSpPr>
          <p:cNvPr id="4" name="TextBox 8"/>
          <p:cNvSpPr txBox="1">
            <a:spLocks noChangeArrowheads="1"/>
          </p:cNvSpPr>
          <p:nvPr/>
        </p:nvSpPr>
        <p:spPr bwMode="auto">
          <a:xfrm>
            <a:off x="530803" y="4524497"/>
            <a:ext cx="8001000" cy="830997"/>
          </a:xfrm>
          <a:prstGeom prst="rect">
            <a:avLst/>
          </a:prstGeom>
          <a:solidFill>
            <a:schemeClr val="accent3">
              <a:lumMod val="60000"/>
              <a:lumOff val="40000"/>
            </a:schemeClr>
          </a:solidFill>
          <a:ln>
            <a:noFill/>
          </a:ln>
          <a:scene3d>
            <a:camera prst="orthographicFront"/>
            <a:lightRig rig="threePt" dir="t"/>
          </a:scene3d>
          <a:sp3d>
            <a:bevelT/>
          </a:sp3d>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smtClean="0">
                <a:latin typeface="Franklin Gothic Book" pitchFamily="34" charset="0"/>
              </a:rPr>
              <a:t>The session </a:t>
            </a:r>
            <a:r>
              <a:rPr lang="en-US" altLang="en-US" sz="2400" b="1" dirty="0">
                <a:latin typeface="Franklin Gothic Book" pitchFamily="34" charset="0"/>
              </a:rPr>
              <a:t>ID will appear here.  Students will need this information to access the testing session</a:t>
            </a:r>
            <a:r>
              <a:rPr lang="en-US" altLang="en-US" sz="2400" dirty="0">
                <a:latin typeface="Franklin Gothic Book" pitchFamily="34" charset="0"/>
              </a:rPr>
              <a:t>.</a:t>
            </a:r>
          </a:p>
        </p:txBody>
      </p:sp>
      <p:sp>
        <p:nvSpPr>
          <p:cNvPr id="5" name="TextBox 4"/>
          <p:cNvSpPr txBox="1"/>
          <p:nvPr/>
        </p:nvSpPr>
        <p:spPr>
          <a:xfrm>
            <a:off x="530803" y="5770992"/>
            <a:ext cx="8001000" cy="830997"/>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400" b="1" dirty="0" smtClean="0"/>
              <a:t>As students login to get approval to begin the test, their names, and the tests they are to take, appear in this box.</a:t>
            </a:r>
            <a:endParaRPr lang="en-US" sz="2400" b="1" dirty="0"/>
          </a:p>
        </p:txBody>
      </p:sp>
      <p:sp>
        <p:nvSpPr>
          <p:cNvPr id="10" name="Freeform 9"/>
          <p:cNvSpPr/>
          <p:nvPr/>
        </p:nvSpPr>
        <p:spPr>
          <a:xfrm>
            <a:off x="8174368" y="3789064"/>
            <a:ext cx="618741" cy="2011582"/>
          </a:xfrm>
          <a:custGeom>
            <a:avLst/>
            <a:gdLst>
              <a:gd name="connsiteX0" fmla="*/ 0 w 1194881"/>
              <a:gd name="connsiteY0" fmla="*/ 2178755 h 2178755"/>
              <a:gd name="connsiteX1" fmla="*/ 1175657 w 1194881"/>
              <a:gd name="connsiteY1" fmla="*/ 1286126 h 2178755"/>
              <a:gd name="connsiteX2" fmla="*/ 729342 w 1194881"/>
              <a:gd name="connsiteY2" fmla="*/ 88698 h 2178755"/>
              <a:gd name="connsiteX3" fmla="*/ 718457 w 1194881"/>
              <a:gd name="connsiteY3" fmla="*/ 88698 h 2178755"/>
              <a:gd name="connsiteX4" fmla="*/ 685800 w 1194881"/>
              <a:gd name="connsiteY4" fmla="*/ 88698 h 2178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881" h="2178755">
                <a:moveTo>
                  <a:pt x="0" y="2178755"/>
                </a:moveTo>
                <a:cubicBezTo>
                  <a:pt x="527050" y="1906612"/>
                  <a:pt x="1054100" y="1634469"/>
                  <a:pt x="1175657" y="1286126"/>
                </a:cubicBezTo>
                <a:cubicBezTo>
                  <a:pt x="1297214" y="937783"/>
                  <a:pt x="805542" y="288269"/>
                  <a:pt x="729342" y="88698"/>
                </a:cubicBezTo>
                <a:cubicBezTo>
                  <a:pt x="653142" y="-110873"/>
                  <a:pt x="718457" y="88698"/>
                  <a:pt x="718457" y="88698"/>
                </a:cubicBezTo>
                <a:lnTo>
                  <a:pt x="685800" y="88698"/>
                </a:ln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43631" y="3551602"/>
            <a:ext cx="1584213" cy="783869"/>
          </a:xfrm>
          <a:custGeom>
            <a:avLst/>
            <a:gdLst>
              <a:gd name="connsiteX0" fmla="*/ 0 w 2340429"/>
              <a:gd name="connsiteY0" fmla="*/ 1502228 h 1502228"/>
              <a:gd name="connsiteX1" fmla="*/ 566057 w 2340429"/>
              <a:gd name="connsiteY1" fmla="*/ 1197428 h 1502228"/>
              <a:gd name="connsiteX2" fmla="*/ 1850572 w 2340429"/>
              <a:gd name="connsiteY2" fmla="*/ 1045028 h 1502228"/>
              <a:gd name="connsiteX3" fmla="*/ 2340429 w 2340429"/>
              <a:gd name="connsiteY3" fmla="*/ 0 h 1502228"/>
            </a:gdLst>
            <a:ahLst/>
            <a:cxnLst>
              <a:cxn ang="0">
                <a:pos x="connsiteX0" y="connsiteY0"/>
              </a:cxn>
              <a:cxn ang="0">
                <a:pos x="connsiteX1" y="connsiteY1"/>
              </a:cxn>
              <a:cxn ang="0">
                <a:pos x="connsiteX2" y="connsiteY2"/>
              </a:cxn>
              <a:cxn ang="0">
                <a:pos x="connsiteX3" y="connsiteY3"/>
              </a:cxn>
            </a:cxnLst>
            <a:rect l="l" t="t" r="r" b="b"/>
            <a:pathLst>
              <a:path w="2340429" h="1502228">
                <a:moveTo>
                  <a:pt x="0" y="1502228"/>
                </a:moveTo>
                <a:cubicBezTo>
                  <a:pt x="128814" y="1387928"/>
                  <a:pt x="257628" y="1273628"/>
                  <a:pt x="566057" y="1197428"/>
                </a:cubicBezTo>
                <a:cubicBezTo>
                  <a:pt x="874486" y="1121228"/>
                  <a:pt x="1554843" y="1244599"/>
                  <a:pt x="1850572" y="1045028"/>
                </a:cubicBezTo>
                <a:cubicBezTo>
                  <a:pt x="2146301" y="845457"/>
                  <a:pt x="2243365" y="422728"/>
                  <a:pt x="2340429" y="0"/>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3479493" y="934721"/>
            <a:ext cx="1800807" cy="3400750"/>
          </a:xfrm>
          <a:prstGeom prst="rect">
            <a:avLst/>
          </a:prstGeom>
        </p:spPr>
      </p:pic>
      <p:cxnSp>
        <p:nvCxnSpPr>
          <p:cNvPr id="14" name="Curved Connector 13"/>
          <p:cNvCxnSpPr/>
          <p:nvPr/>
        </p:nvCxnSpPr>
        <p:spPr>
          <a:xfrm>
            <a:off x="2109429" y="2959514"/>
            <a:ext cx="1370064" cy="1205329"/>
          </a:xfrm>
          <a:prstGeom prst="curvedConnector3">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a:stretch>
            <a:fillRect/>
          </a:stretch>
        </p:blipFill>
        <p:spPr>
          <a:xfrm>
            <a:off x="5443631" y="2834416"/>
            <a:ext cx="3561711" cy="754891"/>
          </a:xfrm>
          <a:prstGeom prst="rect">
            <a:avLst/>
          </a:prstGeom>
        </p:spPr>
      </p:pic>
    </p:spTree>
    <p:extLst>
      <p:ext uri="{BB962C8B-B14F-4D97-AF65-F5344CB8AC3E}">
        <p14:creationId xmlns:p14="http://schemas.microsoft.com/office/powerpoint/2010/main" val="3542948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1001517" y="3940114"/>
            <a:ext cx="5812925" cy="2104263"/>
          </a:xfrm>
          <a:prstGeom prst="rect">
            <a:avLst/>
          </a:prstGeom>
        </p:spPr>
      </p:pic>
      <p:pic>
        <p:nvPicPr>
          <p:cNvPr id="17" name="Picture 16"/>
          <p:cNvPicPr>
            <a:picLocks noChangeAspect="1"/>
          </p:cNvPicPr>
          <p:nvPr/>
        </p:nvPicPr>
        <p:blipFill>
          <a:blip r:embed="rId3"/>
          <a:stretch>
            <a:fillRect/>
          </a:stretch>
        </p:blipFill>
        <p:spPr>
          <a:xfrm>
            <a:off x="430895" y="2164622"/>
            <a:ext cx="8270254" cy="742763"/>
          </a:xfrm>
          <a:prstGeom prst="rect">
            <a:avLst/>
          </a:prstGeom>
        </p:spPr>
      </p:pic>
      <p:sp>
        <p:nvSpPr>
          <p:cNvPr id="7" name="Content Placeholder 6"/>
          <p:cNvSpPr>
            <a:spLocks noGrp="1"/>
          </p:cNvSpPr>
          <p:nvPr>
            <p:ph idx="1"/>
          </p:nvPr>
        </p:nvSpPr>
        <p:spPr>
          <a:xfrm>
            <a:off x="338814" y="898666"/>
            <a:ext cx="8229600" cy="1144076"/>
          </a:xfrm>
        </p:spPr>
        <p:txBody>
          <a:bodyPr/>
          <a:lstStyle/>
          <a:p>
            <a:r>
              <a:rPr lang="en-US" dirty="0" smtClean="0"/>
              <a:t>To approve students to begin a test, first click on the </a:t>
            </a:r>
            <a:r>
              <a:rPr lang="en-US" b="1" dirty="0" smtClean="0"/>
              <a:t>Approvals </a:t>
            </a:r>
            <a:r>
              <a:rPr lang="en-US" dirty="0" smtClean="0"/>
              <a:t>button.</a:t>
            </a:r>
            <a:endParaRPr lang="en-US" dirty="0"/>
          </a:p>
        </p:txBody>
      </p:sp>
      <p:sp>
        <p:nvSpPr>
          <p:cNvPr id="9" name="Freeform 8"/>
          <p:cNvSpPr/>
          <p:nvPr/>
        </p:nvSpPr>
        <p:spPr>
          <a:xfrm>
            <a:off x="5047560" y="1768008"/>
            <a:ext cx="3057496" cy="864721"/>
          </a:xfrm>
          <a:custGeom>
            <a:avLst/>
            <a:gdLst>
              <a:gd name="connsiteX0" fmla="*/ 0 w 5497286"/>
              <a:gd name="connsiteY0" fmla="*/ 0 h 391885"/>
              <a:gd name="connsiteX1" fmla="*/ 4386943 w 5497286"/>
              <a:gd name="connsiteY1" fmla="*/ 65314 h 391885"/>
              <a:gd name="connsiteX2" fmla="*/ 5497286 w 5497286"/>
              <a:gd name="connsiteY2" fmla="*/ 391885 h 391885"/>
            </a:gdLst>
            <a:ahLst/>
            <a:cxnLst>
              <a:cxn ang="0">
                <a:pos x="connsiteX0" y="connsiteY0"/>
              </a:cxn>
              <a:cxn ang="0">
                <a:pos x="connsiteX1" y="connsiteY1"/>
              </a:cxn>
              <a:cxn ang="0">
                <a:pos x="connsiteX2" y="connsiteY2"/>
              </a:cxn>
            </a:cxnLst>
            <a:rect l="l" t="t" r="r" b="b"/>
            <a:pathLst>
              <a:path w="5497286" h="391885">
                <a:moveTo>
                  <a:pt x="0" y="0"/>
                </a:moveTo>
                <a:cubicBezTo>
                  <a:pt x="1735364" y="0"/>
                  <a:pt x="3470729" y="0"/>
                  <a:pt x="4386943" y="65314"/>
                </a:cubicBezTo>
                <a:cubicBezTo>
                  <a:pt x="5303157" y="130628"/>
                  <a:pt x="5315858" y="339271"/>
                  <a:pt x="5497286" y="391885"/>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00458" y="4627603"/>
            <a:ext cx="184666" cy="369332"/>
          </a:xfrm>
          <a:prstGeom prst="rect">
            <a:avLst/>
          </a:prstGeom>
          <a:noFill/>
        </p:spPr>
        <p:txBody>
          <a:bodyPr wrap="none" rtlCol="0">
            <a:spAutoFit/>
          </a:bodyPr>
          <a:lstStyle/>
          <a:p>
            <a:endParaRPr lang="en-US" dirty="0"/>
          </a:p>
        </p:txBody>
      </p:sp>
      <p:sp>
        <p:nvSpPr>
          <p:cNvPr id="12" name="TextBox 11"/>
          <p:cNvSpPr txBox="1"/>
          <p:nvPr/>
        </p:nvSpPr>
        <p:spPr>
          <a:xfrm>
            <a:off x="392191" y="3155318"/>
            <a:ext cx="8176223"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Approve all students listed by clicking this button, or approve students individually by clicking this button.  </a:t>
            </a:r>
            <a:endParaRPr lang="en-US" dirty="0"/>
          </a:p>
        </p:txBody>
      </p:sp>
      <p:sp>
        <p:nvSpPr>
          <p:cNvPr id="15" name="Freeform 14"/>
          <p:cNvSpPr/>
          <p:nvPr/>
        </p:nvSpPr>
        <p:spPr>
          <a:xfrm>
            <a:off x="2377279" y="3692349"/>
            <a:ext cx="3745394" cy="1862192"/>
          </a:xfrm>
          <a:custGeom>
            <a:avLst/>
            <a:gdLst>
              <a:gd name="connsiteX0" fmla="*/ 0 w 4735286"/>
              <a:gd name="connsiteY0" fmla="*/ 0 h 1317171"/>
              <a:gd name="connsiteX1" fmla="*/ 1915886 w 4735286"/>
              <a:gd name="connsiteY1" fmla="*/ 598714 h 1317171"/>
              <a:gd name="connsiteX2" fmla="*/ 4027714 w 4735286"/>
              <a:gd name="connsiteY2" fmla="*/ 838200 h 1317171"/>
              <a:gd name="connsiteX3" fmla="*/ 4735286 w 4735286"/>
              <a:gd name="connsiteY3" fmla="*/ 1317171 h 1317171"/>
            </a:gdLst>
            <a:ahLst/>
            <a:cxnLst>
              <a:cxn ang="0">
                <a:pos x="connsiteX0" y="connsiteY0"/>
              </a:cxn>
              <a:cxn ang="0">
                <a:pos x="connsiteX1" y="connsiteY1"/>
              </a:cxn>
              <a:cxn ang="0">
                <a:pos x="connsiteX2" y="connsiteY2"/>
              </a:cxn>
              <a:cxn ang="0">
                <a:pos x="connsiteX3" y="connsiteY3"/>
              </a:cxn>
            </a:cxnLst>
            <a:rect l="l" t="t" r="r" b="b"/>
            <a:pathLst>
              <a:path w="4735286" h="1317171">
                <a:moveTo>
                  <a:pt x="0" y="0"/>
                </a:moveTo>
                <a:cubicBezTo>
                  <a:pt x="622300" y="229507"/>
                  <a:pt x="1244600" y="459014"/>
                  <a:pt x="1915886" y="598714"/>
                </a:cubicBezTo>
                <a:cubicBezTo>
                  <a:pt x="2587172" y="738414"/>
                  <a:pt x="3557814" y="718457"/>
                  <a:pt x="4027714" y="838200"/>
                </a:cubicBezTo>
                <a:cubicBezTo>
                  <a:pt x="4497614" y="957943"/>
                  <a:pt x="4616450" y="1137557"/>
                  <a:pt x="4735286" y="1317171"/>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3129" y="6096000"/>
            <a:ext cx="8208881"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Make sure that you recognize the students needing to be approved AND that they are taking the correct SAGE test.</a:t>
            </a:r>
            <a:endParaRPr lang="en-US" dirty="0"/>
          </a:p>
        </p:txBody>
      </p:sp>
      <p:sp>
        <p:nvSpPr>
          <p:cNvPr id="19" name="Freeform 18"/>
          <p:cNvSpPr/>
          <p:nvPr/>
        </p:nvSpPr>
        <p:spPr>
          <a:xfrm rot="10609801" flipH="1">
            <a:off x="4329869" y="3477035"/>
            <a:ext cx="447259" cy="599530"/>
          </a:xfrm>
          <a:custGeom>
            <a:avLst/>
            <a:gdLst>
              <a:gd name="connsiteX0" fmla="*/ 3107469 w 3107469"/>
              <a:gd name="connsiteY0" fmla="*/ 598715 h 598715"/>
              <a:gd name="connsiteX1" fmla="*/ 2606727 w 3107469"/>
              <a:gd name="connsiteY1" fmla="*/ 381000 h 598715"/>
              <a:gd name="connsiteX2" fmla="*/ 386041 w 3107469"/>
              <a:gd name="connsiteY2" fmla="*/ 359229 h 598715"/>
              <a:gd name="connsiteX3" fmla="*/ 15927 w 3107469"/>
              <a:gd name="connsiteY3" fmla="*/ 0 h 598715"/>
            </a:gdLst>
            <a:ahLst/>
            <a:cxnLst>
              <a:cxn ang="0">
                <a:pos x="connsiteX0" y="connsiteY0"/>
              </a:cxn>
              <a:cxn ang="0">
                <a:pos x="connsiteX1" y="connsiteY1"/>
              </a:cxn>
              <a:cxn ang="0">
                <a:pos x="connsiteX2" y="connsiteY2"/>
              </a:cxn>
              <a:cxn ang="0">
                <a:pos x="connsiteX3" y="connsiteY3"/>
              </a:cxn>
            </a:cxnLst>
            <a:rect l="l" t="t" r="r" b="b"/>
            <a:pathLst>
              <a:path w="3107469" h="598715">
                <a:moveTo>
                  <a:pt x="3107469" y="598715"/>
                </a:moveTo>
                <a:cubicBezTo>
                  <a:pt x="3083883" y="509814"/>
                  <a:pt x="3060298" y="420914"/>
                  <a:pt x="2606727" y="381000"/>
                </a:cubicBezTo>
                <a:cubicBezTo>
                  <a:pt x="2153156" y="341086"/>
                  <a:pt x="817841" y="422729"/>
                  <a:pt x="386041" y="359229"/>
                </a:cubicBezTo>
                <a:cubicBezTo>
                  <a:pt x="-45759" y="295729"/>
                  <a:pt x="-14916" y="147864"/>
                  <a:pt x="15927" y="0"/>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415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P spid="12" grpId="0" animBg="1"/>
      <p:bldP spid="15" grpId="0" animBg="1"/>
      <p:bldP spid="16"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037205"/>
            <a:ext cx="8763000" cy="36933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see or edit “Test Settings” before approving a student to begin his/her test, click here.</a:t>
            </a:r>
            <a:endParaRPr lang="en-US" dirty="0"/>
          </a:p>
        </p:txBody>
      </p:sp>
      <p:sp>
        <p:nvSpPr>
          <p:cNvPr id="8" name="TextBox 7"/>
          <p:cNvSpPr txBox="1"/>
          <p:nvPr/>
        </p:nvSpPr>
        <p:spPr>
          <a:xfrm>
            <a:off x="228601" y="3425601"/>
            <a:ext cx="3886200" cy="830997"/>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600" dirty="0" smtClean="0"/>
              <a:t>After confirming or editing “Test Settings”, click “Set” to save any changes and return to the previous screen</a:t>
            </a:r>
            <a:endParaRPr lang="en-US" sz="1600" dirty="0"/>
          </a:p>
        </p:txBody>
      </p:sp>
      <p:sp>
        <p:nvSpPr>
          <p:cNvPr id="10" name="TextBox 9"/>
          <p:cNvSpPr txBox="1"/>
          <p:nvPr/>
        </p:nvSpPr>
        <p:spPr>
          <a:xfrm>
            <a:off x="228601" y="4378270"/>
            <a:ext cx="3886200" cy="830997"/>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600" dirty="0" smtClean="0"/>
              <a:t>Click “Set &amp; Approve” to save any changes and approve the student to take the specified test.</a:t>
            </a:r>
            <a:endParaRPr lang="en-US" sz="1600" dirty="0"/>
          </a:p>
        </p:txBody>
      </p:sp>
      <p:sp>
        <p:nvSpPr>
          <p:cNvPr id="12" name="TextBox 11"/>
          <p:cNvSpPr txBox="1"/>
          <p:nvPr/>
        </p:nvSpPr>
        <p:spPr>
          <a:xfrm>
            <a:off x="251814" y="5421997"/>
            <a:ext cx="3352800" cy="830997"/>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600" dirty="0" smtClean="0"/>
              <a:t>Click “Cancel” to return to the previous screen without making or saving changes.</a:t>
            </a:r>
            <a:endParaRPr lang="en-US" sz="1600" dirty="0"/>
          </a:p>
        </p:txBody>
      </p:sp>
      <p:pic>
        <p:nvPicPr>
          <p:cNvPr id="14" name="Picture 13"/>
          <p:cNvPicPr>
            <a:picLocks noChangeAspect="1"/>
          </p:cNvPicPr>
          <p:nvPr/>
        </p:nvPicPr>
        <p:blipFill>
          <a:blip r:embed="rId2"/>
          <a:stretch>
            <a:fillRect/>
          </a:stretch>
        </p:blipFill>
        <p:spPr>
          <a:xfrm>
            <a:off x="228601" y="1426030"/>
            <a:ext cx="5034210" cy="1822370"/>
          </a:xfrm>
          <a:prstGeom prst="rect">
            <a:avLst/>
          </a:prstGeom>
        </p:spPr>
      </p:pic>
      <p:sp>
        <p:nvSpPr>
          <p:cNvPr id="6" name="Freeform 5"/>
          <p:cNvSpPr/>
          <p:nvPr/>
        </p:nvSpPr>
        <p:spPr>
          <a:xfrm>
            <a:off x="4212564" y="1426028"/>
            <a:ext cx="4104123" cy="1351243"/>
          </a:xfrm>
          <a:custGeom>
            <a:avLst/>
            <a:gdLst>
              <a:gd name="connsiteX0" fmla="*/ 1415143 w 1415143"/>
              <a:gd name="connsiteY0" fmla="*/ 0 h 1219200"/>
              <a:gd name="connsiteX1" fmla="*/ 326571 w 1415143"/>
              <a:gd name="connsiteY1" fmla="*/ 685800 h 1219200"/>
              <a:gd name="connsiteX2" fmla="*/ 0 w 1415143"/>
              <a:gd name="connsiteY2" fmla="*/ 1219200 h 1219200"/>
            </a:gdLst>
            <a:ahLst/>
            <a:cxnLst>
              <a:cxn ang="0">
                <a:pos x="connsiteX0" y="connsiteY0"/>
              </a:cxn>
              <a:cxn ang="0">
                <a:pos x="connsiteX1" y="connsiteY1"/>
              </a:cxn>
              <a:cxn ang="0">
                <a:pos x="connsiteX2" y="connsiteY2"/>
              </a:cxn>
            </a:cxnLst>
            <a:rect l="l" t="t" r="r" b="b"/>
            <a:pathLst>
              <a:path w="1415143" h="1219200">
                <a:moveTo>
                  <a:pt x="1415143" y="0"/>
                </a:moveTo>
                <a:cubicBezTo>
                  <a:pt x="988785" y="241300"/>
                  <a:pt x="562428" y="482600"/>
                  <a:pt x="326571" y="685800"/>
                </a:cubicBezTo>
                <a:cubicBezTo>
                  <a:pt x="90714" y="889000"/>
                  <a:pt x="45357" y="1054100"/>
                  <a:pt x="0" y="121920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4478116" y="3324650"/>
            <a:ext cx="4646101" cy="3221036"/>
          </a:xfrm>
          <a:prstGeom prst="rect">
            <a:avLst/>
          </a:prstGeom>
        </p:spPr>
      </p:pic>
      <p:cxnSp>
        <p:nvCxnSpPr>
          <p:cNvPr id="17" name="Curved Connector 16"/>
          <p:cNvCxnSpPr/>
          <p:nvPr/>
        </p:nvCxnSpPr>
        <p:spPr>
          <a:xfrm flipV="1">
            <a:off x="4016391" y="3520629"/>
            <a:ext cx="3128448" cy="154867"/>
          </a:xfrm>
          <a:prstGeom prst="curvedConnector3">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3604614" y="3675496"/>
            <a:ext cx="4345567" cy="1542362"/>
          </a:xfrm>
          <a:custGeom>
            <a:avLst/>
            <a:gdLst>
              <a:gd name="connsiteX0" fmla="*/ 0 w 2819400"/>
              <a:gd name="connsiteY0" fmla="*/ 794657 h 961260"/>
              <a:gd name="connsiteX1" fmla="*/ 1850571 w 2819400"/>
              <a:gd name="connsiteY1" fmla="*/ 903515 h 961260"/>
              <a:gd name="connsiteX2" fmla="*/ 2819400 w 2819400"/>
              <a:gd name="connsiteY2" fmla="*/ 0 h 961260"/>
            </a:gdLst>
            <a:ahLst/>
            <a:cxnLst>
              <a:cxn ang="0">
                <a:pos x="connsiteX0" y="connsiteY0"/>
              </a:cxn>
              <a:cxn ang="0">
                <a:pos x="connsiteX1" y="connsiteY1"/>
              </a:cxn>
              <a:cxn ang="0">
                <a:pos x="connsiteX2" y="connsiteY2"/>
              </a:cxn>
            </a:cxnLst>
            <a:rect l="l" t="t" r="r" b="b"/>
            <a:pathLst>
              <a:path w="2819400" h="961260">
                <a:moveTo>
                  <a:pt x="0" y="794657"/>
                </a:moveTo>
                <a:cubicBezTo>
                  <a:pt x="690335" y="915307"/>
                  <a:pt x="1380671" y="1035958"/>
                  <a:pt x="1850571" y="903515"/>
                </a:cubicBezTo>
                <a:cubicBezTo>
                  <a:pt x="2320471" y="771072"/>
                  <a:pt x="2569935" y="385536"/>
                  <a:pt x="281940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313042" y="3603225"/>
            <a:ext cx="5525081" cy="2649769"/>
          </a:xfrm>
          <a:custGeom>
            <a:avLst/>
            <a:gdLst>
              <a:gd name="connsiteX0" fmla="*/ 0 w 2819400"/>
              <a:gd name="connsiteY0" fmla="*/ 794657 h 961260"/>
              <a:gd name="connsiteX1" fmla="*/ 1850571 w 2819400"/>
              <a:gd name="connsiteY1" fmla="*/ 903515 h 961260"/>
              <a:gd name="connsiteX2" fmla="*/ 2819400 w 2819400"/>
              <a:gd name="connsiteY2" fmla="*/ 0 h 961260"/>
            </a:gdLst>
            <a:ahLst/>
            <a:cxnLst>
              <a:cxn ang="0">
                <a:pos x="connsiteX0" y="connsiteY0"/>
              </a:cxn>
              <a:cxn ang="0">
                <a:pos x="connsiteX1" y="connsiteY1"/>
              </a:cxn>
              <a:cxn ang="0">
                <a:pos x="connsiteX2" y="connsiteY2"/>
              </a:cxn>
            </a:cxnLst>
            <a:rect l="l" t="t" r="r" b="b"/>
            <a:pathLst>
              <a:path w="2819400" h="961260">
                <a:moveTo>
                  <a:pt x="0" y="794657"/>
                </a:moveTo>
                <a:cubicBezTo>
                  <a:pt x="690335" y="915307"/>
                  <a:pt x="1380671" y="1035958"/>
                  <a:pt x="1850571" y="903515"/>
                </a:cubicBezTo>
                <a:cubicBezTo>
                  <a:pt x="2320471" y="771072"/>
                  <a:pt x="2569935" y="385536"/>
                  <a:pt x="281940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079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 presetClass="entr"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2" grpId="0" animBg="1"/>
      <p:bldP spid="6" grpId="0" animBg="1"/>
      <p:bldP spid="19" grpId="0" animBg="1"/>
      <p:bldP spid="19" grpId="1"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914400"/>
            <a:ext cx="5735719"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look up student demographic information, click on this button.</a:t>
            </a:r>
            <a:endParaRPr lang="en-US" dirty="0"/>
          </a:p>
        </p:txBody>
      </p:sp>
      <p:sp>
        <p:nvSpPr>
          <p:cNvPr id="5" name="TextBox 4"/>
          <p:cNvSpPr txBox="1"/>
          <p:nvPr/>
        </p:nvSpPr>
        <p:spPr>
          <a:xfrm>
            <a:off x="148901" y="5106039"/>
            <a:ext cx="4368669"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look up a student’s name, birthdate, grade, and school, and you know the SSID, use the “Quick Search”.</a:t>
            </a:r>
            <a:endParaRPr lang="en-US" dirty="0"/>
          </a:p>
        </p:txBody>
      </p:sp>
      <p:sp>
        <p:nvSpPr>
          <p:cNvPr id="6" name="TextBox 5"/>
          <p:cNvSpPr txBox="1"/>
          <p:nvPr/>
        </p:nvSpPr>
        <p:spPr>
          <a:xfrm>
            <a:off x="4747362" y="5002795"/>
            <a:ext cx="3645523"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look up a student’s SSID, use the “Advanced Search”.</a:t>
            </a:r>
            <a:endParaRPr lang="en-US" dirty="0"/>
          </a:p>
        </p:txBody>
      </p:sp>
      <p:pic>
        <p:nvPicPr>
          <p:cNvPr id="12" name="Picture 11" descr="C:\Users\clyde.mason\A-WORK\LOGOS\JSD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2886" y="8504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0" y="0"/>
            <a:ext cx="9144000" cy="889452"/>
          </a:xfrm>
          <a:prstGeom prst="rect">
            <a:avLst/>
          </a:prstGeom>
        </p:spPr>
      </p:pic>
      <p:pic>
        <p:nvPicPr>
          <p:cNvPr id="11" name="Picture 10"/>
          <p:cNvPicPr>
            <a:picLocks noChangeAspect="1"/>
          </p:cNvPicPr>
          <p:nvPr/>
        </p:nvPicPr>
        <p:blipFill>
          <a:blip r:embed="rId5"/>
          <a:stretch>
            <a:fillRect/>
          </a:stretch>
        </p:blipFill>
        <p:spPr>
          <a:xfrm>
            <a:off x="261257" y="1560731"/>
            <a:ext cx="7141705" cy="1446625"/>
          </a:xfrm>
          <a:prstGeom prst="rect">
            <a:avLst/>
          </a:prstGeom>
        </p:spPr>
      </p:pic>
      <p:sp>
        <p:nvSpPr>
          <p:cNvPr id="7" name="Freeform 6"/>
          <p:cNvSpPr/>
          <p:nvPr/>
        </p:nvSpPr>
        <p:spPr>
          <a:xfrm flipH="1">
            <a:off x="1207851" y="1290385"/>
            <a:ext cx="2829189" cy="270346"/>
          </a:xfrm>
          <a:custGeom>
            <a:avLst/>
            <a:gdLst>
              <a:gd name="connsiteX0" fmla="*/ 1099457 w 1099457"/>
              <a:gd name="connsiteY0" fmla="*/ 39949 h 540692"/>
              <a:gd name="connsiteX1" fmla="*/ 250371 w 1099457"/>
              <a:gd name="connsiteY1" fmla="*/ 50835 h 540692"/>
              <a:gd name="connsiteX2" fmla="*/ 0 w 1099457"/>
              <a:gd name="connsiteY2" fmla="*/ 540692 h 540692"/>
            </a:gdLst>
            <a:ahLst/>
            <a:cxnLst>
              <a:cxn ang="0">
                <a:pos x="connsiteX0" y="connsiteY0"/>
              </a:cxn>
              <a:cxn ang="0">
                <a:pos x="connsiteX1" y="connsiteY1"/>
              </a:cxn>
              <a:cxn ang="0">
                <a:pos x="connsiteX2" y="connsiteY2"/>
              </a:cxn>
            </a:cxnLst>
            <a:rect l="l" t="t" r="r" b="b"/>
            <a:pathLst>
              <a:path w="1099457" h="540692">
                <a:moveTo>
                  <a:pt x="1099457" y="39949"/>
                </a:moveTo>
                <a:cubicBezTo>
                  <a:pt x="766535" y="3663"/>
                  <a:pt x="433614" y="-32622"/>
                  <a:pt x="250371" y="50835"/>
                </a:cubicBezTo>
                <a:cubicBezTo>
                  <a:pt x="67128" y="134292"/>
                  <a:pt x="33564" y="337492"/>
                  <a:pt x="0" y="540692"/>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stretch>
            <a:fillRect/>
          </a:stretch>
        </p:blipFill>
        <p:spPr>
          <a:xfrm>
            <a:off x="261257" y="3110600"/>
            <a:ext cx="4256314" cy="1616924"/>
          </a:xfrm>
          <a:prstGeom prst="rect">
            <a:avLst/>
          </a:prstGeom>
        </p:spPr>
      </p:pic>
      <p:pic>
        <p:nvPicPr>
          <p:cNvPr id="14" name="Picture 13"/>
          <p:cNvPicPr>
            <a:picLocks noChangeAspect="1"/>
          </p:cNvPicPr>
          <p:nvPr/>
        </p:nvPicPr>
        <p:blipFill>
          <a:blip r:embed="rId7"/>
          <a:stretch>
            <a:fillRect/>
          </a:stretch>
        </p:blipFill>
        <p:spPr>
          <a:xfrm>
            <a:off x="4618325" y="3110600"/>
            <a:ext cx="3774562" cy="1669417"/>
          </a:xfrm>
          <a:prstGeom prst="rect">
            <a:avLst/>
          </a:prstGeom>
        </p:spPr>
      </p:pic>
      <p:cxnSp>
        <p:nvCxnSpPr>
          <p:cNvPr id="16" name="Curved Connector 15"/>
          <p:cNvCxnSpPr/>
          <p:nvPr/>
        </p:nvCxnSpPr>
        <p:spPr>
          <a:xfrm rot="16200000" flipV="1">
            <a:off x="58" y="4057477"/>
            <a:ext cx="2395267" cy="970541"/>
          </a:xfrm>
          <a:prstGeom prst="curvedConnector3">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p:nvPr/>
        </p:nvCxnSpPr>
        <p:spPr>
          <a:xfrm rot="16200000" flipV="1">
            <a:off x="5176758" y="3916861"/>
            <a:ext cx="2116507" cy="973014"/>
          </a:xfrm>
          <a:prstGeom prst="curvedConnector3">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89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191470"/>
            <a:ext cx="3922259"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The “</a:t>
            </a:r>
            <a:r>
              <a:rPr lang="en-US" b="1" dirty="0" smtClean="0"/>
              <a:t>Students in Your Test Session</a:t>
            </a:r>
            <a:r>
              <a:rPr lang="en-US" dirty="0" smtClean="0"/>
              <a:t>” table displays each logged in and approved student.</a:t>
            </a:r>
            <a:endParaRPr lang="en-US" dirty="0"/>
          </a:p>
        </p:txBody>
      </p:sp>
      <p:sp>
        <p:nvSpPr>
          <p:cNvPr id="5" name="TextBox 4"/>
          <p:cNvSpPr txBox="1"/>
          <p:nvPr/>
        </p:nvSpPr>
        <p:spPr>
          <a:xfrm>
            <a:off x="3293325" y="4231767"/>
            <a:ext cx="3352800"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Each student’s test status, and progress through a SAGE test, can be monitored here.</a:t>
            </a:r>
            <a:endParaRPr lang="en-US" dirty="0"/>
          </a:p>
        </p:txBody>
      </p:sp>
      <p:sp>
        <p:nvSpPr>
          <p:cNvPr id="6" name="TextBox 5"/>
          <p:cNvSpPr txBox="1"/>
          <p:nvPr/>
        </p:nvSpPr>
        <p:spPr>
          <a:xfrm>
            <a:off x="7010400" y="4267200"/>
            <a:ext cx="20574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One or more student test(s) can be paused by clicking here.</a:t>
            </a:r>
            <a:endParaRPr lang="en-US" dirty="0"/>
          </a:p>
        </p:txBody>
      </p:sp>
      <p:pic>
        <p:nvPicPr>
          <p:cNvPr id="14" name="Picture 13" descr="C:\Users\clyde.mason\A-WORK\LOGOS\JSD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2886" y="8504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0" y="0"/>
            <a:ext cx="9144000" cy="2724623"/>
          </a:xfrm>
          <a:prstGeom prst="rect">
            <a:avLst/>
          </a:prstGeom>
        </p:spPr>
      </p:pic>
      <p:sp>
        <p:nvSpPr>
          <p:cNvPr id="7" name="Oval 6"/>
          <p:cNvSpPr/>
          <p:nvPr/>
        </p:nvSpPr>
        <p:spPr>
          <a:xfrm>
            <a:off x="144842" y="1986981"/>
            <a:ext cx="2075014" cy="470231"/>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1238989" y="2550133"/>
            <a:ext cx="208811" cy="569778"/>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4388088" y="2121659"/>
            <a:ext cx="1461787" cy="2110108"/>
          </a:xfrm>
          <a:custGeom>
            <a:avLst/>
            <a:gdLst>
              <a:gd name="connsiteX0" fmla="*/ 0 w 1304925"/>
              <a:gd name="connsiteY0" fmla="*/ 1695450 h 1695450"/>
              <a:gd name="connsiteX1" fmla="*/ 447675 w 1304925"/>
              <a:gd name="connsiteY1" fmla="*/ 695325 h 1695450"/>
              <a:gd name="connsiteX2" fmla="*/ 1304925 w 1304925"/>
              <a:gd name="connsiteY2" fmla="*/ 0 h 1695450"/>
            </a:gdLst>
            <a:ahLst/>
            <a:cxnLst>
              <a:cxn ang="0">
                <a:pos x="connsiteX0" y="connsiteY0"/>
              </a:cxn>
              <a:cxn ang="0">
                <a:pos x="connsiteX1" y="connsiteY1"/>
              </a:cxn>
              <a:cxn ang="0">
                <a:pos x="connsiteX2" y="connsiteY2"/>
              </a:cxn>
            </a:cxnLst>
            <a:rect l="l" t="t" r="r" b="b"/>
            <a:pathLst>
              <a:path w="1304925" h="1695450">
                <a:moveTo>
                  <a:pt x="0" y="1695450"/>
                </a:moveTo>
                <a:cubicBezTo>
                  <a:pt x="115094" y="1336675"/>
                  <a:pt x="230188" y="977900"/>
                  <a:pt x="447675" y="695325"/>
                </a:cubicBezTo>
                <a:cubicBezTo>
                  <a:pt x="665162" y="412750"/>
                  <a:pt x="985043" y="206375"/>
                  <a:pt x="1304925"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7764173" y="2364294"/>
            <a:ext cx="628713" cy="1867473"/>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000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2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presentation and the TAM will be posted to </a:t>
            </a:r>
            <a:r>
              <a:rPr lang="en-US" dirty="0">
                <a:hlinkClick r:id="rId2"/>
              </a:rPr>
              <a:t>dcsdtraining.weebly.com</a:t>
            </a:r>
            <a:r>
              <a:rPr lang="en-US" dirty="0"/>
              <a:t> under the “more” tab, SAGE training.</a:t>
            </a:r>
          </a:p>
          <a:p>
            <a:r>
              <a:rPr lang="en-US" dirty="0" smtClean="0"/>
              <a:t>Special thanks to Jordan School District.</a:t>
            </a:r>
          </a:p>
          <a:p>
            <a:r>
              <a:rPr lang="en-US" dirty="0" smtClean="0"/>
              <a:t>My email is </a:t>
            </a:r>
            <a:r>
              <a:rPr lang="en-US" dirty="0" smtClean="0">
                <a:hlinkClick r:id="rId3"/>
              </a:rPr>
              <a:t>tfelkins@dcsd.org</a:t>
            </a:r>
            <a:endParaRPr lang="en-US" dirty="0" smtClean="0"/>
          </a:p>
          <a:p>
            <a:r>
              <a:rPr lang="en-US" dirty="0" smtClean="0"/>
              <a:t>My phone # is 725-4602.</a:t>
            </a:r>
            <a:endParaRPr lang="en-US" dirty="0"/>
          </a:p>
        </p:txBody>
      </p:sp>
    </p:spTree>
    <p:extLst>
      <p:ext uri="{BB962C8B-B14F-4D97-AF65-F5344CB8AC3E}">
        <p14:creationId xmlns:p14="http://schemas.microsoft.com/office/powerpoint/2010/main" val="2383483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05" y="1752600"/>
            <a:ext cx="8962030" cy="481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1506" y="1066800"/>
            <a:ext cx="8962030" cy="584775"/>
          </a:xfrm>
          <a:prstGeom prst="rect">
            <a:avLst/>
          </a:prstGeom>
          <a:solidFill>
            <a:schemeClr val="accent3">
              <a:lumMod val="40000"/>
              <a:lumOff val="60000"/>
            </a:schemeClr>
          </a:solidFill>
          <a:scene3d>
            <a:camera prst="orthographicFront"/>
            <a:lightRig rig="threePt" dir="t"/>
          </a:scene3d>
          <a:sp3d>
            <a:bevelT/>
          </a:sp3d>
        </p:spPr>
        <p:txBody>
          <a:bodyPr wrap="square" rtlCol="0">
            <a:spAutoFit/>
          </a:bodyPr>
          <a:lstStyle/>
          <a:p>
            <a:pPr algn="ctr"/>
            <a:r>
              <a:rPr lang="en-US" sz="3200" b="1" dirty="0" smtClean="0"/>
              <a:t>Monitoring Student Progress:  Student Statuses</a:t>
            </a:r>
            <a:endParaRPr lang="en-US" sz="3200" b="1" dirty="0"/>
          </a:p>
        </p:txBody>
      </p:sp>
      <p:pic>
        <p:nvPicPr>
          <p:cNvPr id="6" name="Picture 5"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85047"/>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01506" y="2590800"/>
            <a:ext cx="1193894" cy="609600"/>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1506" y="3657600"/>
            <a:ext cx="1193894" cy="609600"/>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1505" y="4953000"/>
            <a:ext cx="1193894" cy="609600"/>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1506" y="5867400"/>
            <a:ext cx="1193894" cy="609600"/>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884208"/>
          </a:xfrm>
          <a:prstGeom prst="rect">
            <a:avLst/>
          </a:prstGeom>
        </p:spPr>
      </p:pic>
    </p:spTree>
    <p:extLst>
      <p:ext uri="{BB962C8B-B14F-4D97-AF65-F5344CB8AC3E}">
        <p14:creationId xmlns:p14="http://schemas.microsoft.com/office/powerpoint/2010/main" val="2693389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6" y="1752600"/>
            <a:ext cx="8962030" cy="481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1506" y="1066800"/>
            <a:ext cx="8962030" cy="523220"/>
          </a:xfrm>
          <a:prstGeom prst="rect">
            <a:avLst/>
          </a:prstGeom>
          <a:solidFill>
            <a:schemeClr val="accent3">
              <a:lumMod val="40000"/>
              <a:lumOff val="60000"/>
            </a:schemeClr>
          </a:solidFill>
          <a:scene3d>
            <a:camera prst="orthographicFront"/>
            <a:lightRig rig="threePt" dir="t"/>
          </a:scene3d>
          <a:sp3d>
            <a:bevelT/>
          </a:sp3d>
        </p:spPr>
        <p:txBody>
          <a:bodyPr wrap="square" rtlCol="0">
            <a:spAutoFit/>
          </a:bodyPr>
          <a:lstStyle/>
          <a:p>
            <a:pPr algn="ctr"/>
            <a:r>
              <a:rPr lang="en-US" sz="2800" b="1" dirty="0" smtClean="0"/>
              <a:t>Monitoring Student Progress:  Student Statuses (cont.)</a:t>
            </a:r>
            <a:endParaRPr lang="en-US" sz="2800" b="1" dirty="0"/>
          </a:p>
        </p:txBody>
      </p:sp>
      <p:pic>
        <p:nvPicPr>
          <p:cNvPr id="5" name="Picture 4"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85047"/>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14159" y="2514600"/>
            <a:ext cx="1193894" cy="609600"/>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1506" y="3505200"/>
            <a:ext cx="1193894" cy="609600"/>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1502" y="4572000"/>
            <a:ext cx="1193894" cy="609600"/>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1506" y="5410199"/>
            <a:ext cx="1193894" cy="609600"/>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1506" y="6019799"/>
            <a:ext cx="1193894" cy="546187"/>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884208"/>
          </a:xfrm>
          <a:prstGeom prst="rect">
            <a:avLst/>
          </a:prstGeom>
        </p:spPr>
      </p:pic>
    </p:spTree>
    <p:extLst>
      <p:ext uri="{BB962C8B-B14F-4D97-AF65-F5344CB8AC3E}">
        <p14:creationId xmlns:p14="http://schemas.microsoft.com/office/powerpoint/2010/main" val="3975447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0" grpId="0" animBg="1"/>
      <p:bldP spid="10" grpId="1"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884208"/>
            <a:ext cx="8646064" cy="1015663"/>
          </a:xfrm>
          <a:prstGeom prst="rect">
            <a:avLst/>
          </a:prstGeom>
          <a:solidFill>
            <a:schemeClr val="accent3">
              <a:lumMod val="40000"/>
              <a:lumOff val="60000"/>
            </a:schemeClr>
          </a:solidFill>
          <a:scene3d>
            <a:camera prst="orthographicFront"/>
            <a:lightRig rig="threePt" dir="t"/>
          </a:scene3d>
          <a:sp3d>
            <a:bevelT/>
          </a:sp3d>
        </p:spPr>
        <p:txBody>
          <a:bodyPr wrap="square" rtlCol="0">
            <a:spAutoFit/>
          </a:bodyPr>
          <a:lstStyle/>
          <a:p>
            <a:r>
              <a:rPr lang="en-US" sz="2000" dirty="0" smtClean="0"/>
              <a:t>Instructions for starting a session, approving students, student lookup, and monitoring student progress are all available during a testing session by reading the instructions shown here:</a:t>
            </a:r>
            <a:endParaRPr lang="en-US" sz="2000" dirty="0"/>
          </a:p>
        </p:txBody>
      </p:sp>
      <p:pic>
        <p:nvPicPr>
          <p:cNvPr id="8" name="Picture 7" descr="C:\Users\clyde.mason\A-WORK\LOGOS\JSD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2886" y="8504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Shot 2015-09-15 at 10.15.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884208"/>
          </a:xfrm>
          <a:prstGeom prst="rect">
            <a:avLst/>
          </a:prstGeom>
        </p:spPr>
      </p:pic>
      <p:pic>
        <p:nvPicPr>
          <p:cNvPr id="7" name="Picture 6"/>
          <p:cNvPicPr>
            <a:picLocks noChangeAspect="1"/>
          </p:cNvPicPr>
          <p:nvPr/>
        </p:nvPicPr>
        <p:blipFill>
          <a:blip r:embed="rId5"/>
          <a:stretch>
            <a:fillRect/>
          </a:stretch>
        </p:blipFill>
        <p:spPr>
          <a:xfrm>
            <a:off x="846643" y="1899871"/>
            <a:ext cx="6153647" cy="1805871"/>
          </a:xfrm>
          <a:prstGeom prst="rect">
            <a:avLst/>
          </a:prstGeom>
        </p:spPr>
      </p:pic>
      <p:pic>
        <p:nvPicPr>
          <p:cNvPr id="9" name="Picture 8"/>
          <p:cNvPicPr>
            <a:picLocks noChangeAspect="1"/>
          </p:cNvPicPr>
          <p:nvPr/>
        </p:nvPicPr>
        <p:blipFill>
          <a:blip r:embed="rId6"/>
          <a:stretch>
            <a:fillRect/>
          </a:stretch>
        </p:blipFill>
        <p:spPr>
          <a:xfrm>
            <a:off x="846643" y="3778763"/>
            <a:ext cx="6153647" cy="3079237"/>
          </a:xfrm>
          <a:prstGeom prst="rect">
            <a:avLst/>
          </a:prstGeom>
        </p:spPr>
      </p:pic>
      <p:sp>
        <p:nvSpPr>
          <p:cNvPr id="12" name="Freeform 11"/>
          <p:cNvSpPr/>
          <p:nvPr/>
        </p:nvSpPr>
        <p:spPr>
          <a:xfrm>
            <a:off x="1720765" y="1651909"/>
            <a:ext cx="4761700" cy="2233564"/>
          </a:xfrm>
          <a:custGeom>
            <a:avLst/>
            <a:gdLst>
              <a:gd name="connsiteX0" fmla="*/ 4305300 w 4847425"/>
              <a:gd name="connsiteY0" fmla="*/ 0 h 857250"/>
              <a:gd name="connsiteX1" fmla="*/ 4467225 w 4847425"/>
              <a:gd name="connsiteY1" fmla="*/ 295275 h 857250"/>
              <a:gd name="connsiteX2" fmla="*/ 0 w 4847425"/>
              <a:gd name="connsiteY2" fmla="*/ 857250 h 857250"/>
            </a:gdLst>
            <a:ahLst/>
            <a:cxnLst>
              <a:cxn ang="0">
                <a:pos x="connsiteX0" y="connsiteY0"/>
              </a:cxn>
              <a:cxn ang="0">
                <a:pos x="connsiteX1" y="connsiteY1"/>
              </a:cxn>
              <a:cxn ang="0">
                <a:pos x="connsiteX2" y="connsiteY2"/>
              </a:cxn>
            </a:cxnLst>
            <a:rect l="l" t="t" r="r" b="b"/>
            <a:pathLst>
              <a:path w="4847425" h="857250">
                <a:moveTo>
                  <a:pt x="4305300" y="0"/>
                </a:moveTo>
                <a:cubicBezTo>
                  <a:pt x="4745037" y="76200"/>
                  <a:pt x="5184775" y="152400"/>
                  <a:pt x="4467225" y="295275"/>
                </a:cubicBezTo>
                <a:cubicBezTo>
                  <a:pt x="3749675" y="438150"/>
                  <a:pt x="1874837" y="647700"/>
                  <a:pt x="0" y="85725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125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0"/>
                            </p:stCondLst>
                            <p:childTnLst>
                              <p:par>
                                <p:cTn id="15" presetID="2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7175" y="914400"/>
            <a:ext cx="8562975" cy="707886"/>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4000" b="1" dirty="0" smtClean="0"/>
              <a:t>Stopping / Pausing Tests</a:t>
            </a:r>
            <a:endParaRPr lang="en-US" sz="4000" b="1" dirty="0"/>
          </a:p>
        </p:txBody>
      </p:sp>
      <p:sp>
        <p:nvSpPr>
          <p:cNvPr id="5" name="TextBox 4"/>
          <p:cNvSpPr txBox="1"/>
          <p:nvPr/>
        </p:nvSpPr>
        <p:spPr>
          <a:xfrm>
            <a:off x="257175" y="1622286"/>
            <a:ext cx="5103359" cy="36933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Through the TA Interface, Test Administrators may:</a:t>
            </a:r>
            <a:endParaRPr lang="en-US" dirty="0"/>
          </a:p>
        </p:txBody>
      </p:sp>
      <p:sp>
        <p:nvSpPr>
          <p:cNvPr id="6" name="TextBox 5"/>
          <p:cNvSpPr txBox="1"/>
          <p:nvPr/>
        </p:nvSpPr>
        <p:spPr>
          <a:xfrm>
            <a:off x="257175" y="4726723"/>
            <a:ext cx="2842865"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Stop an entire session for all students.</a:t>
            </a:r>
            <a:endParaRPr lang="en-US" dirty="0"/>
          </a:p>
        </p:txBody>
      </p:sp>
      <p:sp>
        <p:nvSpPr>
          <p:cNvPr id="7" name="TextBox 6"/>
          <p:cNvSpPr txBox="1"/>
          <p:nvPr/>
        </p:nvSpPr>
        <p:spPr>
          <a:xfrm>
            <a:off x="4426805" y="4647166"/>
            <a:ext cx="3657600" cy="36933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Pause (logout) individual students.</a:t>
            </a:r>
            <a:endParaRPr lang="en-US" dirty="0"/>
          </a:p>
        </p:txBody>
      </p:sp>
      <p:sp>
        <p:nvSpPr>
          <p:cNvPr id="8" name="TextBox 7"/>
          <p:cNvSpPr txBox="1"/>
          <p:nvPr/>
        </p:nvSpPr>
        <p:spPr>
          <a:xfrm>
            <a:off x="3805919" y="4548194"/>
            <a:ext cx="397328" cy="369332"/>
          </a:xfrm>
          <a:prstGeom prst="rect">
            <a:avLst/>
          </a:prstGeom>
          <a:noFill/>
        </p:spPr>
        <p:txBody>
          <a:bodyPr wrap="square" rtlCol="0">
            <a:spAutoFit/>
          </a:bodyPr>
          <a:lstStyle/>
          <a:p>
            <a:r>
              <a:rPr lang="en-US" dirty="0" smtClean="0"/>
              <a:t>or</a:t>
            </a:r>
            <a:endParaRPr lang="en-US" dirty="0"/>
          </a:p>
        </p:txBody>
      </p:sp>
      <p:pic>
        <p:nvPicPr>
          <p:cNvPr id="11" name="Picture 10" descr="C:\Users\clyde.mason\A-WORK\LOGOS\JSD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2886" y="8504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creen Shot 2015-09-15 at 10.15.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884208"/>
          </a:xfrm>
          <a:prstGeom prst="rect">
            <a:avLst/>
          </a:prstGeom>
        </p:spPr>
      </p:pic>
      <p:pic>
        <p:nvPicPr>
          <p:cNvPr id="13" name="Picture 12"/>
          <p:cNvPicPr>
            <a:picLocks noChangeAspect="1"/>
          </p:cNvPicPr>
          <p:nvPr/>
        </p:nvPicPr>
        <p:blipFill>
          <a:blip r:embed="rId5"/>
          <a:stretch>
            <a:fillRect/>
          </a:stretch>
        </p:blipFill>
        <p:spPr>
          <a:xfrm>
            <a:off x="113574" y="2092585"/>
            <a:ext cx="7950182" cy="2374885"/>
          </a:xfrm>
          <a:prstGeom prst="rect">
            <a:avLst/>
          </a:prstGeom>
        </p:spPr>
      </p:pic>
      <p:sp>
        <p:nvSpPr>
          <p:cNvPr id="9" name="Freeform 8"/>
          <p:cNvSpPr/>
          <p:nvPr/>
        </p:nvSpPr>
        <p:spPr>
          <a:xfrm flipH="1">
            <a:off x="1373207" y="2890839"/>
            <a:ext cx="4140295" cy="1940993"/>
          </a:xfrm>
          <a:custGeom>
            <a:avLst/>
            <a:gdLst>
              <a:gd name="connsiteX0" fmla="*/ 2758085 w 3229225"/>
              <a:gd name="connsiteY0" fmla="*/ 2847975 h 2847975"/>
              <a:gd name="connsiteX1" fmla="*/ 3043835 w 3229225"/>
              <a:gd name="connsiteY1" fmla="*/ 1628775 h 2847975"/>
              <a:gd name="connsiteX2" fmla="*/ 300635 w 3229225"/>
              <a:gd name="connsiteY2" fmla="*/ 514350 h 2847975"/>
              <a:gd name="connsiteX3" fmla="*/ 195860 w 3229225"/>
              <a:gd name="connsiteY3" fmla="*/ 0 h 2847975"/>
            </a:gdLst>
            <a:ahLst/>
            <a:cxnLst>
              <a:cxn ang="0">
                <a:pos x="connsiteX0" y="connsiteY0"/>
              </a:cxn>
              <a:cxn ang="0">
                <a:pos x="connsiteX1" y="connsiteY1"/>
              </a:cxn>
              <a:cxn ang="0">
                <a:pos x="connsiteX2" y="connsiteY2"/>
              </a:cxn>
              <a:cxn ang="0">
                <a:pos x="connsiteX3" y="connsiteY3"/>
              </a:cxn>
            </a:cxnLst>
            <a:rect l="l" t="t" r="r" b="b"/>
            <a:pathLst>
              <a:path w="3229225" h="2847975">
                <a:moveTo>
                  <a:pt x="2758085" y="2847975"/>
                </a:moveTo>
                <a:cubicBezTo>
                  <a:pt x="3105747" y="2432843"/>
                  <a:pt x="3453410" y="2017712"/>
                  <a:pt x="3043835" y="1628775"/>
                </a:cubicBezTo>
                <a:cubicBezTo>
                  <a:pt x="2634260" y="1239838"/>
                  <a:pt x="775297" y="785812"/>
                  <a:pt x="300635" y="514350"/>
                </a:cubicBezTo>
                <a:cubicBezTo>
                  <a:pt x="-174027" y="242888"/>
                  <a:pt x="10916" y="121444"/>
                  <a:pt x="19586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3573" y="5560367"/>
            <a:ext cx="3407221" cy="107721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600" dirty="0" smtClean="0"/>
              <a:t>This box will then appear, requesting verification to end the session and log students out  Click </a:t>
            </a:r>
            <a:r>
              <a:rPr lang="en-US" sz="1600" b="1" dirty="0" smtClean="0"/>
              <a:t>ok</a:t>
            </a:r>
            <a:r>
              <a:rPr lang="en-US" sz="1600" dirty="0" smtClean="0"/>
              <a:t> or </a:t>
            </a:r>
            <a:r>
              <a:rPr lang="en-US" sz="1600" b="1" dirty="0" smtClean="0"/>
              <a:t>cancel </a:t>
            </a:r>
            <a:r>
              <a:rPr lang="en-US" sz="1600" dirty="0" smtClean="0"/>
              <a:t>to keep the session open.</a:t>
            </a:r>
            <a:endParaRPr lang="en-US" sz="1600" dirty="0"/>
          </a:p>
        </p:txBody>
      </p:sp>
      <p:cxnSp>
        <p:nvCxnSpPr>
          <p:cNvPr id="16" name="Straight Arrow Connector 15"/>
          <p:cNvCxnSpPr/>
          <p:nvPr/>
        </p:nvCxnSpPr>
        <p:spPr>
          <a:xfrm>
            <a:off x="3334945" y="6128958"/>
            <a:ext cx="843753" cy="12916"/>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41446" y="4088473"/>
            <a:ext cx="2309891" cy="61938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6"/>
          <a:stretch>
            <a:fillRect/>
          </a:stretch>
        </p:blipFill>
        <p:spPr>
          <a:xfrm>
            <a:off x="4245962" y="5483597"/>
            <a:ext cx="4574188" cy="755904"/>
          </a:xfrm>
          <a:prstGeom prst="rect">
            <a:avLst/>
          </a:prstGeom>
        </p:spPr>
      </p:pic>
      <p:pic>
        <p:nvPicPr>
          <p:cNvPr id="23" name="Picture 22"/>
          <p:cNvPicPr>
            <a:picLocks noChangeAspect="1"/>
          </p:cNvPicPr>
          <p:nvPr/>
        </p:nvPicPr>
        <p:blipFill>
          <a:blip r:embed="rId7"/>
          <a:stretch>
            <a:fillRect/>
          </a:stretch>
        </p:blipFill>
        <p:spPr>
          <a:xfrm>
            <a:off x="4245962" y="6239501"/>
            <a:ext cx="1978804" cy="552027"/>
          </a:xfrm>
          <a:prstGeom prst="rect">
            <a:avLst/>
          </a:prstGeom>
        </p:spPr>
      </p:pic>
    </p:spTree>
    <p:extLst>
      <p:ext uri="{BB962C8B-B14F-4D97-AF65-F5344CB8AC3E}">
        <p14:creationId xmlns:p14="http://schemas.microsoft.com/office/powerpoint/2010/main" val="40895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2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a:spLocks noGrp="1"/>
          </p:cNvSpPr>
          <p:nvPr/>
        </p:nvSpPr>
        <p:spPr bwMode="auto">
          <a:xfrm>
            <a:off x="547906" y="1735898"/>
            <a:ext cx="7772400" cy="1500187"/>
          </a:xfrm>
          <a:prstGeom prst="rect">
            <a:avLst/>
          </a:prstGeom>
          <a:solidFill>
            <a:schemeClr val="accent3">
              <a:lumMod val="60000"/>
              <a:lumOff val="40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4800" b="1" kern="1200" dirty="0" smtClean="0">
                <a:solidFill>
                  <a:schemeClr val="accent3">
                    <a:lumMod val="50000"/>
                  </a:schemeClr>
                </a:solidFill>
              </a:rPr>
              <a:t>T</a:t>
            </a:r>
            <a:r>
              <a:rPr lang="en-US" sz="3600" b="1" kern="1200" dirty="0" smtClean="0">
                <a:solidFill>
                  <a:schemeClr val="accent3">
                    <a:lumMod val="50000"/>
                  </a:schemeClr>
                </a:solidFill>
              </a:rPr>
              <a:t>est </a:t>
            </a:r>
            <a:r>
              <a:rPr lang="en-US" sz="4800" b="1" kern="1200" dirty="0" smtClean="0">
                <a:solidFill>
                  <a:schemeClr val="accent3">
                    <a:lumMod val="50000"/>
                  </a:schemeClr>
                </a:solidFill>
              </a:rPr>
              <a:t>D</a:t>
            </a:r>
            <a:r>
              <a:rPr lang="en-US" sz="3600" b="1" kern="1200" dirty="0" smtClean="0">
                <a:solidFill>
                  <a:schemeClr val="accent3">
                    <a:lumMod val="50000"/>
                  </a:schemeClr>
                </a:solidFill>
              </a:rPr>
              <a:t>elivery </a:t>
            </a:r>
            <a:r>
              <a:rPr lang="en-US" sz="4800" b="1" kern="1200" dirty="0" smtClean="0">
                <a:solidFill>
                  <a:schemeClr val="accent3">
                    <a:lumMod val="50000"/>
                  </a:schemeClr>
                </a:solidFill>
              </a:rPr>
              <a:t>S</a:t>
            </a:r>
            <a:r>
              <a:rPr lang="en-US" sz="3600" b="1" kern="1200" dirty="0" smtClean="0">
                <a:solidFill>
                  <a:schemeClr val="accent3">
                    <a:lumMod val="50000"/>
                  </a:schemeClr>
                </a:solidFill>
              </a:rPr>
              <a:t>ystem  (TDS)</a:t>
            </a:r>
          </a:p>
          <a:p>
            <a:r>
              <a:rPr lang="en-US" sz="3600" b="1" kern="1200" dirty="0" smtClean="0">
                <a:solidFill>
                  <a:schemeClr val="accent3">
                    <a:lumMod val="50000"/>
                  </a:schemeClr>
                </a:solidFill>
              </a:rPr>
              <a:t>Student Interface</a:t>
            </a:r>
            <a:endParaRPr lang="en-US" sz="3600" b="1" kern="1200" dirty="0">
              <a:solidFill>
                <a:schemeClr val="accent3">
                  <a:lumMod val="50000"/>
                </a:schemeClr>
              </a:solidFill>
            </a:endParaRPr>
          </a:p>
        </p:txBody>
      </p:sp>
    </p:spTree>
    <p:extLst>
      <p:ext uri="{BB962C8B-B14F-4D97-AF65-F5344CB8AC3E}">
        <p14:creationId xmlns:p14="http://schemas.microsoft.com/office/powerpoint/2010/main" val="35937831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1066800"/>
            <a:ext cx="7315200" cy="584775"/>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3200" b="1" dirty="0" smtClean="0"/>
              <a:t>Students’ Access to Sage Assessments</a:t>
            </a:r>
            <a:endParaRPr lang="en-US" sz="3200" b="1" dirty="0"/>
          </a:p>
        </p:txBody>
      </p:sp>
      <p:sp>
        <p:nvSpPr>
          <p:cNvPr id="4" name="TextBox 3"/>
          <p:cNvSpPr txBox="1"/>
          <p:nvPr/>
        </p:nvSpPr>
        <p:spPr>
          <a:xfrm>
            <a:off x="304800" y="1755337"/>
            <a:ext cx="3733800" cy="36933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Student Access to SAGE </a:t>
            </a:r>
            <a:r>
              <a:rPr lang="en-US" b="1" dirty="0" smtClean="0">
                <a:latin typeface="Arial Black" panose="020B0A04020102020204" pitchFamily="34" charset="0"/>
              </a:rPr>
              <a:t>LIVE</a:t>
            </a:r>
            <a:r>
              <a:rPr lang="en-US" dirty="0" smtClean="0">
                <a:latin typeface="Arial Black" panose="020B0A04020102020204" pitchFamily="34" charset="0"/>
              </a:rPr>
              <a:t> </a:t>
            </a:r>
            <a:r>
              <a:rPr lang="en-US" dirty="0" smtClean="0"/>
              <a:t>Tests</a:t>
            </a:r>
            <a:endParaRPr lang="en-US" dirty="0"/>
          </a:p>
        </p:txBody>
      </p:sp>
      <p:pic>
        <p:nvPicPr>
          <p:cNvPr id="1030" name="Picture 6" descr="C:\Users\clyde.mason\Desktop\2014-12-25_15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01" y="3722914"/>
            <a:ext cx="3382169" cy="2169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80366" y="1743669"/>
            <a:ext cx="4687433" cy="36933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a:t>Student Access </a:t>
            </a:r>
            <a:r>
              <a:rPr lang="en-US" dirty="0" smtClean="0"/>
              <a:t>to </a:t>
            </a:r>
            <a:r>
              <a:rPr lang="en-US" dirty="0"/>
              <a:t>SAGE </a:t>
            </a:r>
            <a:r>
              <a:rPr lang="en-US" b="1" dirty="0">
                <a:latin typeface="Arial Black" panose="020B0A04020102020204" pitchFamily="34" charset="0"/>
              </a:rPr>
              <a:t>TRAINING</a:t>
            </a:r>
            <a:r>
              <a:rPr lang="en-US" dirty="0"/>
              <a:t> </a:t>
            </a:r>
            <a:r>
              <a:rPr lang="en-US" dirty="0" smtClean="0"/>
              <a:t>Tests</a:t>
            </a:r>
            <a:endParaRPr lang="en-US" dirty="0"/>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341" y="2209800"/>
            <a:ext cx="2964994" cy="16275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descr="C:\Users\clyde.mason\Desktop\SAGE Training Pictures\2014-12-25_15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2341" y="4949159"/>
            <a:ext cx="3443459" cy="1826845"/>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8" name="Down Arrow 7"/>
          <p:cNvSpPr/>
          <p:nvPr/>
        </p:nvSpPr>
        <p:spPr>
          <a:xfrm>
            <a:off x="2111827" y="3217686"/>
            <a:ext cx="152400" cy="505228"/>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8485" y="4038600"/>
            <a:ext cx="1919314" cy="685798"/>
          </a:xfrm>
          <a:prstGeom prst="rect">
            <a:avLst/>
          </a:prstGeom>
          <a:noFill/>
          <a:ln w="9525">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
        <p:nvSpPr>
          <p:cNvPr id="12" name="Freeform 11"/>
          <p:cNvSpPr/>
          <p:nvPr/>
        </p:nvSpPr>
        <p:spPr>
          <a:xfrm>
            <a:off x="7489371" y="3722914"/>
            <a:ext cx="250012" cy="391886"/>
          </a:xfrm>
          <a:custGeom>
            <a:avLst/>
            <a:gdLst>
              <a:gd name="connsiteX0" fmla="*/ 0 w 250012"/>
              <a:gd name="connsiteY0" fmla="*/ 0 h 391886"/>
              <a:gd name="connsiteX1" fmla="*/ 239486 w 250012"/>
              <a:gd name="connsiteY1" fmla="*/ 97972 h 391886"/>
              <a:gd name="connsiteX2" fmla="*/ 185058 w 250012"/>
              <a:gd name="connsiteY2" fmla="*/ 391886 h 391886"/>
            </a:gdLst>
            <a:ahLst/>
            <a:cxnLst>
              <a:cxn ang="0">
                <a:pos x="connsiteX0" y="connsiteY0"/>
              </a:cxn>
              <a:cxn ang="0">
                <a:pos x="connsiteX1" y="connsiteY1"/>
              </a:cxn>
              <a:cxn ang="0">
                <a:pos x="connsiteX2" y="connsiteY2"/>
              </a:cxn>
            </a:cxnLst>
            <a:rect l="l" t="t" r="r" b="b"/>
            <a:pathLst>
              <a:path w="250012" h="391886">
                <a:moveTo>
                  <a:pt x="0" y="0"/>
                </a:moveTo>
                <a:cubicBezTo>
                  <a:pt x="104321" y="16329"/>
                  <a:pt x="208643" y="32658"/>
                  <a:pt x="239486" y="97972"/>
                </a:cubicBezTo>
                <a:cubicBezTo>
                  <a:pt x="270329" y="163286"/>
                  <a:pt x="227693" y="277586"/>
                  <a:pt x="185058" y="391886"/>
                </a:cubicBezTo>
              </a:path>
            </a:pathLst>
          </a:custGeom>
          <a:noFill/>
          <a:ln w="44450">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051829" y="4385496"/>
            <a:ext cx="1208942" cy="1024704"/>
          </a:xfrm>
          <a:custGeom>
            <a:avLst/>
            <a:gdLst>
              <a:gd name="connsiteX0" fmla="*/ 1208942 w 1208942"/>
              <a:gd name="connsiteY0" fmla="*/ 34104 h 1024704"/>
              <a:gd name="connsiteX1" fmla="*/ 196571 w 1208942"/>
              <a:gd name="connsiteY1" fmla="*/ 121190 h 1024704"/>
              <a:gd name="connsiteX2" fmla="*/ 628 w 1208942"/>
              <a:gd name="connsiteY2" fmla="*/ 1024704 h 1024704"/>
            </a:gdLst>
            <a:ahLst/>
            <a:cxnLst>
              <a:cxn ang="0">
                <a:pos x="connsiteX0" y="connsiteY0"/>
              </a:cxn>
              <a:cxn ang="0">
                <a:pos x="connsiteX1" y="connsiteY1"/>
              </a:cxn>
              <a:cxn ang="0">
                <a:pos x="connsiteX2" y="connsiteY2"/>
              </a:cxn>
            </a:cxnLst>
            <a:rect l="l" t="t" r="r" b="b"/>
            <a:pathLst>
              <a:path w="1208942" h="1024704">
                <a:moveTo>
                  <a:pt x="1208942" y="34104"/>
                </a:moveTo>
                <a:cubicBezTo>
                  <a:pt x="803449" y="-4903"/>
                  <a:pt x="397957" y="-43910"/>
                  <a:pt x="196571" y="121190"/>
                </a:cubicBezTo>
                <a:cubicBezTo>
                  <a:pt x="-4815" y="286290"/>
                  <a:pt x="-2094" y="655497"/>
                  <a:pt x="628" y="1024704"/>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3352800" y="5704738"/>
            <a:ext cx="1828800" cy="0"/>
          </a:xfrm>
          <a:prstGeom prst="straightConnector1">
            <a:avLst/>
          </a:prstGeom>
          <a:ln w="76200">
            <a:solidFill>
              <a:srgbClr val="C00000"/>
            </a:solidFill>
            <a:tailEnd type="triangle"/>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91000" y="1704200"/>
            <a:ext cx="0" cy="511433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400" y="6172200"/>
            <a:ext cx="3200400" cy="646331"/>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r>
              <a:rPr lang="en-US" dirty="0" smtClean="0"/>
              <a:t>Secure Browser Access To SAGE </a:t>
            </a:r>
            <a:r>
              <a:rPr lang="en-US" b="1" dirty="0" smtClean="0">
                <a:latin typeface="Arial Black" panose="020B0A04020102020204" pitchFamily="34" charset="0"/>
              </a:rPr>
              <a:t>LIVE</a:t>
            </a:r>
            <a:r>
              <a:rPr lang="en-US" dirty="0" smtClean="0"/>
              <a:t> Tests</a:t>
            </a:r>
            <a:endParaRPr lang="en-US" dirty="0"/>
          </a:p>
        </p:txBody>
      </p:sp>
      <p:sp>
        <p:nvSpPr>
          <p:cNvPr id="25" name="Freeform 24"/>
          <p:cNvSpPr/>
          <p:nvPr/>
        </p:nvSpPr>
        <p:spPr>
          <a:xfrm>
            <a:off x="1469571" y="5105400"/>
            <a:ext cx="1227364" cy="1045029"/>
          </a:xfrm>
          <a:custGeom>
            <a:avLst/>
            <a:gdLst>
              <a:gd name="connsiteX0" fmla="*/ 1186543 w 1186543"/>
              <a:gd name="connsiteY0" fmla="*/ 0 h 903515"/>
              <a:gd name="connsiteX1" fmla="*/ 881743 w 1186543"/>
              <a:gd name="connsiteY1" fmla="*/ 261257 h 903515"/>
              <a:gd name="connsiteX2" fmla="*/ 326572 w 1186543"/>
              <a:gd name="connsiteY2" fmla="*/ 337457 h 903515"/>
              <a:gd name="connsiteX3" fmla="*/ 0 w 1186543"/>
              <a:gd name="connsiteY3" fmla="*/ 903515 h 903515"/>
              <a:gd name="connsiteX4" fmla="*/ 0 w 1186543"/>
              <a:gd name="connsiteY4" fmla="*/ 903515 h 903515"/>
              <a:gd name="connsiteX5" fmla="*/ 0 w 1186543"/>
              <a:gd name="connsiteY5" fmla="*/ 903515 h 90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543" h="903515">
                <a:moveTo>
                  <a:pt x="1186543" y="0"/>
                </a:moveTo>
                <a:cubicBezTo>
                  <a:pt x="1105807" y="102507"/>
                  <a:pt x="1025071" y="205014"/>
                  <a:pt x="881743" y="261257"/>
                </a:cubicBezTo>
                <a:cubicBezTo>
                  <a:pt x="738414" y="317500"/>
                  <a:pt x="473529" y="230414"/>
                  <a:pt x="326572" y="337457"/>
                </a:cubicBezTo>
                <a:cubicBezTo>
                  <a:pt x="179615" y="444500"/>
                  <a:pt x="0" y="903515"/>
                  <a:pt x="0" y="903515"/>
                </a:cubicBezTo>
                <a:lnTo>
                  <a:pt x="0" y="903515"/>
                </a:lnTo>
                <a:lnTo>
                  <a:pt x="0" y="903515"/>
                </a:ln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260771" y="2536923"/>
            <a:ext cx="1545771" cy="307777"/>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1400" dirty="0" smtClean="0">
                <a:solidFill>
                  <a:schemeClr val="bg1"/>
                </a:solidFill>
              </a:rPr>
              <a:t>Sageportal.org</a:t>
            </a:r>
            <a:endParaRPr lang="en-US" sz="1400" dirty="0">
              <a:solidFill>
                <a:schemeClr val="bg1"/>
              </a:solidFill>
            </a:endParaRPr>
          </a:p>
        </p:txBody>
      </p:sp>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3583652"/>
            <a:ext cx="1847850" cy="533400"/>
          </a:xfrm>
          <a:prstGeom prst="rect">
            <a:avLst/>
          </a:prstGeom>
          <a:noFill/>
          <a:ln w="9525">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
        <p:nvSpPr>
          <p:cNvPr id="27" name="Freeform 26"/>
          <p:cNvSpPr/>
          <p:nvPr/>
        </p:nvSpPr>
        <p:spPr>
          <a:xfrm>
            <a:off x="4833257" y="3023596"/>
            <a:ext cx="435429" cy="612233"/>
          </a:xfrm>
          <a:custGeom>
            <a:avLst/>
            <a:gdLst>
              <a:gd name="connsiteX0" fmla="*/ 435429 w 435429"/>
              <a:gd name="connsiteY0" fmla="*/ 6863 h 453178"/>
              <a:gd name="connsiteX1" fmla="*/ 97972 w 435429"/>
              <a:gd name="connsiteY1" fmla="*/ 61292 h 453178"/>
              <a:gd name="connsiteX2" fmla="*/ 0 w 435429"/>
              <a:gd name="connsiteY2" fmla="*/ 453178 h 453178"/>
            </a:gdLst>
            <a:ahLst/>
            <a:cxnLst>
              <a:cxn ang="0">
                <a:pos x="connsiteX0" y="connsiteY0"/>
              </a:cxn>
              <a:cxn ang="0">
                <a:pos x="connsiteX1" y="connsiteY1"/>
              </a:cxn>
              <a:cxn ang="0">
                <a:pos x="connsiteX2" y="connsiteY2"/>
              </a:cxn>
            </a:cxnLst>
            <a:rect l="l" t="t" r="r" b="b"/>
            <a:pathLst>
              <a:path w="435429" h="453178">
                <a:moveTo>
                  <a:pt x="435429" y="6863"/>
                </a:moveTo>
                <a:cubicBezTo>
                  <a:pt x="302986" y="-3116"/>
                  <a:pt x="170543" y="-13094"/>
                  <a:pt x="97972" y="61292"/>
                </a:cubicBezTo>
                <a:cubicBezTo>
                  <a:pt x="25401" y="135678"/>
                  <a:pt x="12700" y="294428"/>
                  <a:pt x="0" y="453178"/>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931229" y="3716533"/>
            <a:ext cx="2362200" cy="387381"/>
          </a:xfrm>
          <a:custGeom>
            <a:avLst/>
            <a:gdLst>
              <a:gd name="connsiteX0" fmla="*/ 0 w 2362200"/>
              <a:gd name="connsiteY0" fmla="*/ 49924 h 387381"/>
              <a:gd name="connsiteX1" fmla="*/ 1589314 w 2362200"/>
              <a:gd name="connsiteY1" fmla="*/ 28153 h 387381"/>
              <a:gd name="connsiteX2" fmla="*/ 2362200 w 2362200"/>
              <a:gd name="connsiteY2" fmla="*/ 387381 h 387381"/>
            </a:gdLst>
            <a:ahLst/>
            <a:cxnLst>
              <a:cxn ang="0">
                <a:pos x="connsiteX0" y="connsiteY0"/>
              </a:cxn>
              <a:cxn ang="0">
                <a:pos x="connsiteX1" y="connsiteY1"/>
              </a:cxn>
              <a:cxn ang="0">
                <a:pos x="connsiteX2" y="connsiteY2"/>
              </a:cxn>
            </a:cxnLst>
            <a:rect l="l" t="t" r="r" b="b"/>
            <a:pathLst>
              <a:path w="2362200" h="387381">
                <a:moveTo>
                  <a:pt x="0" y="49924"/>
                </a:moveTo>
                <a:cubicBezTo>
                  <a:pt x="597807" y="10917"/>
                  <a:pt x="1195614" y="-28090"/>
                  <a:pt x="1589314" y="28153"/>
                </a:cubicBezTo>
                <a:cubicBezTo>
                  <a:pt x="1983014" y="84396"/>
                  <a:pt x="2172607" y="235888"/>
                  <a:pt x="2362200" y="387381"/>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838200" y="4114800"/>
            <a:ext cx="2362200" cy="60959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468335" y="4807814"/>
            <a:ext cx="685800" cy="29758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136106" y="5388603"/>
            <a:ext cx="2262187" cy="24622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000" dirty="0" smtClean="0"/>
              <a:t>Secure browser access to training test</a:t>
            </a:r>
            <a:endParaRPr lang="en-US" sz="1000" dirty="0"/>
          </a:p>
        </p:txBody>
      </p:sp>
      <p:pic>
        <p:nvPicPr>
          <p:cNvPr id="41" name="Picture 40" descr="C:\Users\clyde.mason\A-WORK\LOGOS\JSD_logo_RG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2800350" y="2943225"/>
            <a:ext cx="962126" cy="2714625"/>
          </a:xfrm>
          <a:custGeom>
            <a:avLst/>
            <a:gdLst>
              <a:gd name="connsiteX0" fmla="*/ 0 w 962126"/>
              <a:gd name="connsiteY0" fmla="*/ 0 h 2714625"/>
              <a:gd name="connsiteX1" fmla="*/ 962025 w 962126"/>
              <a:gd name="connsiteY1" fmla="*/ 1228725 h 2714625"/>
              <a:gd name="connsiteX2" fmla="*/ 47625 w 962126"/>
              <a:gd name="connsiteY2" fmla="*/ 2714625 h 2714625"/>
            </a:gdLst>
            <a:ahLst/>
            <a:cxnLst>
              <a:cxn ang="0">
                <a:pos x="connsiteX0" y="connsiteY0"/>
              </a:cxn>
              <a:cxn ang="0">
                <a:pos x="connsiteX1" y="connsiteY1"/>
              </a:cxn>
              <a:cxn ang="0">
                <a:pos x="connsiteX2" y="connsiteY2"/>
              </a:cxn>
            </a:cxnLst>
            <a:rect l="l" t="t" r="r" b="b"/>
            <a:pathLst>
              <a:path w="962126" h="2714625">
                <a:moveTo>
                  <a:pt x="0" y="0"/>
                </a:moveTo>
                <a:cubicBezTo>
                  <a:pt x="477044" y="388144"/>
                  <a:pt x="954088" y="776288"/>
                  <a:pt x="962025" y="1228725"/>
                </a:cubicBezTo>
                <a:cubicBezTo>
                  <a:pt x="969963" y="1681163"/>
                  <a:pt x="508794" y="2197894"/>
                  <a:pt x="47625" y="2714625"/>
                </a:cubicBezTo>
              </a:path>
            </a:pathLst>
          </a:custGeom>
          <a:noFill/>
          <a:ln w="79375">
            <a:solidFill>
              <a:srgbClr val="FF0000"/>
            </a:solidFill>
            <a:tailEnd type="triangle"/>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Shot 2015-09-15 at 10.15.26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0192"/>
            <a:ext cx="9144000" cy="884208"/>
          </a:xfrm>
          <a:prstGeom prst="rect">
            <a:avLst/>
          </a:prstGeom>
        </p:spPr>
      </p:pic>
      <p:pic>
        <p:nvPicPr>
          <p:cNvPr id="9" name="Picture 8"/>
          <p:cNvPicPr>
            <a:picLocks noChangeAspect="1"/>
          </p:cNvPicPr>
          <p:nvPr/>
        </p:nvPicPr>
        <p:blipFill>
          <a:blip r:embed="rId10"/>
          <a:stretch>
            <a:fillRect/>
          </a:stretch>
        </p:blipFill>
        <p:spPr>
          <a:xfrm>
            <a:off x="1634855" y="2124669"/>
            <a:ext cx="833480" cy="830224"/>
          </a:xfrm>
          <a:prstGeom prst="rect">
            <a:avLst/>
          </a:prstGeom>
        </p:spPr>
      </p:pic>
      <p:pic>
        <p:nvPicPr>
          <p:cNvPr id="10" name="Picture 9"/>
          <p:cNvPicPr>
            <a:picLocks noChangeAspect="1"/>
          </p:cNvPicPr>
          <p:nvPr/>
        </p:nvPicPr>
        <p:blipFill>
          <a:blip r:embed="rId11"/>
          <a:stretch>
            <a:fillRect/>
          </a:stretch>
        </p:blipFill>
        <p:spPr>
          <a:xfrm>
            <a:off x="1322673" y="2954893"/>
            <a:ext cx="1609602" cy="262792"/>
          </a:xfrm>
          <a:prstGeom prst="rect">
            <a:avLst/>
          </a:prstGeom>
        </p:spPr>
      </p:pic>
    </p:spTree>
    <p:extLst>
      <p:ext uri="{BB962C8B-B14F-4D97-AF65-F5344CB8AC3E}">
        <p14:creationId xmlns:p14="http://schemas.microsoft.com/office/powerpoint/2010/main" val="951329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fade">
                                      <p:cBhvr>
                                        <p:cTn id="25" dur="5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xit" presetSubtype="0" fill="hold" grpId="1" nodeType="withEffect">
                                  <p:stCondLst>
                                    <p:cond delay="0"/>
                                  </p:stCondLst>
                                  <p:childTnLst>
                                    <p:animEffect transition="out" filter="fade">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500"/>
                                        <p:tgtEl>
                                          <p:spTgt spid="25"/>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31"/>
                                        </p:tgtEl>
                                        <p:attrNameLst>
                                          <p:attrName>style.visibility</p:attrName>
                                        </p:attrNameLst>
                                      </p:cBhvr>
                                      <p:to>
                                        <p:strVal val="visible"/>
                                      </p:to>
                                    </p:set>
                                    <p:animEffect transition="in" filter="fade">
                                      <p:cBhvr>
                                        <p:cTn id="61" dur="500"/>
                                        <p:tgtEl>
                                          <p:spTgt spid="10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up)">
                                      <p:cBhvr>
                                        <p:cTn id="66" dur="500"/>
                                        <p:tgtEl>
                                          <p:spTgt spid="27"/>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035"/>
                                        </p:tgtEl>
                                        <p:attrNameLst>
                                          <p:attrName>style.visibility</p:attrName>
                                        </p:attrNameLst>
                                      </p:cBhvr>
                                      <p:to>
                                        <p:strVal val="visible"/>
                                      </p:to>
                                    </p:set>
                                    <p:animEffect transition="in" filter="fade">
                                      <p:cBhvr>
                                        <p:cTn id="70" dur="500"/>
                                        <p:tgtEl>
                                          <p:spTgt spid="103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par>
                                <p:cTn id="76" presetID="10" presetClass="entr" presetSubtype="0" fill="hold" nodeType="withEffect">
                                  <p:stCondLst>
                                    <p:cond delay="0"/>
                                  </p:stCondLst>
                                  <p:childTnLst>
                                    <p:set>
                                      <p:cBhvr>
                                        <p:cTn id="77" dur="1" fill="hold">
                                          <p:stCondLst>
                                            <p:cond delay="0"/>
                                          </p:stCondLst>
                                        </p:cTn>
                                        <p:tgtEl>
                                          <p:spTgt spid="1034"/>
                                        </p:tgtEl>
                                        <p:attrNameLst>
                                          <p:attrName>style.visibility</p:attrName>
                                        </p:attrNameLst>
                                      </p:cBhvr>
                                      <p:to>
                                        <p:strVal val="visible"/>
                                      </p:to>
                                    </p:set>
                                    <p:animEffect transition="in" filter="fade">
                                      <p:cBhvr>
                                        <p:cTn id="78" dur="500"/>
                                        <p:tgtEl>
                                          <p:spTgt spid="103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up)">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up)">
                                      <p:cBhvr>
                                        <p:cTn id="88" dur="500"/>
                                        <p:tgtEl>
                                          <p:spTgt spid="13"/>
                                        </p:tgtEl>
                                      </p:cBhvr>
                                    </p:animEffect>
                                  </p:childTnLst>
                                </p:cTn>
                              </p:par>
                              <p:par>
                                <p:cTn id="89" presetID="10" presetClass="entr" presetSubtype="0" fill="hold" nodeType="withEffect">
                                  <p:stCondLst>
                                    <p:cond delay="0"/>
                                  </p:stCondLst>
                                  <p:childTnLst>
                                    <p:set>
                                      <p:cBhvr>
                                        <p:cTn id="90" dur="1" fill="hold">
                                          <p:stCondLst>
                                            <p:cond delay="0"/>
                                          </p:stCondLst>
                                        </p:cTn>
                                        <p:tgtEl>
                                          <p:spTgt spid="1033"/>
                                        </p:tgtEl>
                                        <p:attrNameLst>
                                          <p:attrName>style.visibility</p:attrName>
                                        </p:attrNameLst>
                                      </p:cBhvr>
                                      <p:to>
                                        <p:strVal val="visible"/>
                                      </p:to>
                                    </p:set>
                                    <p:animEffect transition="in" filter="fade">
                                      <p:cBhvr>
                                        <p:cTn id="91" dur="500"/>
                                        <p:tgtEl>
                                          <p:spTgt spid="103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wipe(left)">
                                      <p:cBhvr>
                                        <p:cTn id="101" dur="500"/>
                                        <p:tgtEl>
                                          <p:spTgt spid="16"/>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left)">
                                      <p:cBhvr>
                                        <p:cTn id="10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8" grpId="0" animBg="1"/>
      <p:bldP spid="12" grpId="0" animBg="1"/>
      <p:bldP spid="13" grpId="0" animBg="1"/>
      <p:bldP spid="21" grpId="0" animBg="1"/>
      <p:bldP spid="25" grpId="0" animBg="1"/>
      <p:bldP spid="26" grpId="0" animBg="1"/>
      <p:bldP spid="27" grpId="0" animBg="1"/>
      <p:bldP spid="29" grpId="0" animBg="1"/>
      <p:bldP spid="30" grpId="0" animBg="1"/>
      <p:bldP spid="30" grpId="1" animBg="1"/>
      <p:bldP spid="31" grpId="0" animBg="1"/>
      <p:bldP spid="32"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clyde.mason\Desktop\SAGE Training Pictures\2014-12-25_152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0791" y="1435766"/>
            <a:ext cx="6517180" cy="3457534"/>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2040404"/>
            <a:ext cx="32766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simply log in to SAGE training tests as a “Guest”, or to take any training test, leave the these two checkmarks  in place.</a:t>
            </a:r>
            <a:endParaRPr lang="en-US" dirty="0"/>
          </a:p>
        </p:txBody>
      </p:sp>
      <p:cxnSp>
        <p:nvCxnSpPr>
          <p:cNvPr id="7" name="Straight Arrow Connector 6"/>
          <p:cNvCxnSpPr/>
          <p:nvPr/>
        </p:nvCxnSpPr>
        <p:spPr>
          <a:xfrm flipV="1">
            <a:off x="3461657" y="2743200"/>
            <a:ext cx="304800" cy="22413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61657" y="3164533"/>
            <a:ext cx="348343" cy="1524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3505200"/>
            <a:ext cx="3516086" cy="1754326"/>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log in to a SAGE training test as a specific person, and/or to participate in a created SAGE Training Session, deselect one or both Guest session box</a:t>
            </a:r>
            <a:r>
              <a:rPr lang="en-US" dirty="0" smtClean="0">
                <a:sym typeface="WP IconicSymbolsA"/>
              </a:rPr>
              <a:t>, and enter the requested information.</a:t>
            </a:r>
            <a:endParaRPr lang="en-US" dirty="0"/>
          </a:p>
        </p:txBody>
      </p:sp>
      <p:sp>
        <p:nvSpPr>
          <p:cNvPr id="14" name="TextBox 13"/>
          <p:cNvSpPr txBox="1"/>
          <p:nvPr/>
        </p:nvSpPr>
        <p:spPr>
          <a:xfrm>
            <a:off x="6096000" y="4267200"/>
            <a:ext cx="2891971"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If logging into a specific SAGE training session, enter the Session ID information.</a:t>
            </a:r>
            <a:endParaRPr lang="en-US" dirty="0"/>
          </a:p>
        </p:txBody>
      </p:sp>
      <p:sp>
        <p:nvSpPr>
          <p:cNvPr id="19" name="TextBox 18"/>
          <p:cNvSpPr txBox="1"/>
          <p:nvPr/>
        </p:nvSpPr>
        <p:spPr>
          <a:xfrm>
            <a:off x="6858000" y="3316933"/>
            <a:ext cx="19812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Click the “Sign In” button to proceed.</a:t>
            </a:r>
            <a:endParaRPr lang="en-US" dirty="0"/>
          </a:p>
        </p:txBody>
      </p:sp>
      <p:cxnSp>
        <p:nvCxnSpPr>
          <p:cNvPr id="21" name="Straight Arrow Connector 20"/>
          <p:cNvCxnSpPr>
            <a:stCxn id="19" idx="1"/>
          </p:cNvCxnSpPr>
          <p:nvPr/>
        </p:nvCxnSpPr>
        <p:spPr>
          <a:xfrm flipH="1">
            <a:off x="6248400" y="3640099"/>
            <a:ext cx="609600" cy="93701"/>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6305" y="935780"/>
            <a:ext cx="8458200" cy="369332"/>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b="1" dirty="0" smtClean="0">
                <a:latin typeface="Arial Black" panose="020B0A04020102020204" pitchFamily="34" charset="0"/>
              </a:rPr>
              <a:t>Logging into a SAGE Training Test Session as a Student</a:t>
            </a:r>
            <a:endParaRPr lang="en-US" b="1" dirty="0">
              <a:latin typeface="Arial Black" panose="020B0A04020102020204" pitchFamily="34" charset="0"/>
            </a:endParaRPr>
          </a:p>
        </p:txBody>
      </p:sp>
      <p:pic>
        <p:nvPicPr>
          <p:cNvPr id="24" name="Picture 23"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894"/>
            <a:ext cx="9144000" cy="884208"/>
          </a:xfrm>
          <a:prstGeom prst="rect">
            <a:avLst/>
          </a:prstGeom>
        </p:spPr>
      </p:pic>
      <p:pic>
        <p:nvPicPr>
          <p:cNvPr id="17" name="Picture 16"/>
          <p:cNvPicPr>
            <a:picLocks noChangeAspect="1"/>
          </p:cNvPicPr>
          <p:nvPr/>
        </p:nvPicPr>
        <p:blipFill>
          <a:blip r:embed="rId6"/>
          <a:stretch>
            <a:fillRect/>
          </a:stretch>
        </p:blipFill>
        <p:spPr>
          <a:xfrm>
            <a:off x="326305" y="5582007"/>
            <a:ext cx="8270254" cy="742763"/>
          </a:xfrm>
          <a:prstGeom prst="rect">
            <a:avLst/>
          </a:prstGeom>
        </p:spPr>
      </p:pic>
      <p:sp>
        <p:nvSpPr>
          <p:cNvPr id="18" name="Freeform 17"/>
          <p:cNvSpPr/>
          <p:nvPr/>
        </p:nvSpPr>
        <p:spPr>
          <a:xfrm>
            <a:off x="4843351" y="3570513"/>
            <a:ext cx="1405049" cy="3026795"/>
          </a:xfrm>
          <a:custGeom>
            <a:avLst/>
            <a:gdLst>
              <a:gd name="connsiteX0" fmla="*/ 2133600 w 2133600"/>
              <a:gd name="connsiteY0" fmla="*/ 2340429 h 2548996"/>
              <a:gd name="connsiteX1" fmla="*/ 1012371 w 2133600"/>
              <a:gd name="connsiteY1" fmla="*/ 2318657 h 2548996"/>
              <a:gd name="connsiteX2" fmla="*/ 0 w 2133600"/>
              <a:gd name="connsiteY2" fmla="*/ 0 h 2548996"/>
            </a:gdLst>
            <a:ahLst/>
            <a:cxnLst>
              <a:cxn ang="0">
                <a:pos x="connsiteX0" y="connsiteY0"/>
              </a:cxn>
              <a:cxn ang="0">
                <a:pos x="connsiteX1" y="connsiteY1"/>
              </a:cxn>
              <a:cxn ang="0">
                <a:pos x="connsiteX2" y="connsiteY2"/>
              </a:cxn>
            </a:cxnLst>
            <a:rect l="l" t="t" r="r" b="b"/>
            <a:pathLst>
              <a:path w="2133600" h="2548996">
                <a:moveTo>
                  <a:pt x="2133600" y="2340429"/>
                </a:moveTo>
                <a:cubicBezTo>
                  <a:pt x="1750785" y="2524579"/>
                  <a:pt x="1367971" y="2708729"/>
                  <a:pt x="1012371" y="2318657"/>
                </a:cubicBezTo>
                <a:cubicBezTo>
                  <a:pt x="656771" y="1928585"/>
                  <a:pt x="328385" y="964292"/>
                  <a:pt x="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3334947" y="3316934"/>
            <a:ext cx="485939" cy="86445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25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9" grpId="0" animBg="1"/>
      <p:bldP spid="22"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007350" cy="32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1371600"/>
            <a:ext cx="8007350" cy="830997"/>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400" b="1" dirty="0" smtClean="0"/>
              <a:t>After logging in, the student will be asked to verify her/his identity.</a:t>
            </a:r>
            <a:endParaRPr lang="en-US" sz="2400" b="1" dirty="0"/>
          </a:p>
        </p:txBody>
      </p:sp>
      <p:sp>
        <p:nvSpPr>
          <p:cNvPr id="3" name="TextBox 2"/>
          <p:cNvSpPr txBox="1"/>
          <p:nvPr/>
        </p:nvSpPr>
        <p:spPr>
          <a:xfrm>
            <a:off x="457200" y="5867400"/>
            <a:ext cx="32004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b="1" dirty="0" smtClean="0"/>
              <a:t>If taking a training test, a grade will need to be selected. </a:t>
            </a:r>
            <a:endParaRPr lang="en-US" b="1" dirty="0"/>
          </a:p>
        </p:txBody>
      </p:sp>
      <p:sp>
        <p:nvSpPr>
          <p:cNvPr id="5" name="TextBox 4"/>
          <p:cNvSpPr txBox="1"/>
          <p:nvPr/>
        </p:nvSpPr>
        <p:spPr>
          <a:xfrm>
            <a:off x="4572000" y="6005899"/>
            <a:ext cx="4038600" cy="36933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b="1" dirty="0" smtClean="0"/>
              <a:t>If the information is correct, click “YES”</a:t>
            </a:r>
            <a:endParaRPr lang="en-US" b="1" dirty="0"/>
          </a:p>
        </p:txBody>
      </p:sp>
      <p:sp>
        <p:nvSpPr>
          <p:cNvPr id="8" name="Freeform 7"/>
          <p:cNvSpPr/>
          <p:nvPr/>
        </p:nvSpPr>
        <p:spPr>
          <a:xfrm>
            <a:off x="3429000" y="1739900"/>
            <a:ext cx="4957066" cy="1435100"/>
          </a:xfrm>
          <a:custGeom>
            <a:avLst/>
            <a:gdLst>
              <a:gd name="connsiteX0" fmla="*/ 4876800 w 4957066"/>
              <a:gd name="connsiteY0" fmla="*/ 0 h 1435100"/>
              <a:gd name="connsiteX1" fmla="*/ 4292600 w 4957066"/>
              <a:gd name="connsiteY1" fmla="*/ 508000 h 1435100"/>
              <a:gd name="connsiteX2" fmla="*/ 0 w 4957066"/>
              <a:gd name="connsiteY2" fmla="*/ 1435100 h 1435100"/>
            </a:gdLst>
            <a:ahLst/>
            <a:cxnLst>
              <a:cxn ang="0">
                <a:pos x="connsiteX0" y="connsiteY0"/>
              </a:cxn>
              <a:cxn ang="0">
                <a:pos x="connsiteX1" y="connsiteY1"/>
              </a:cxn>
              <a:cxn ang="0">
                <a:pos x="connsiteX2" y="connsiteY2"/>
              </a:cxn>
            </a:cxnLst>
            <a:rect l="l" t="t" r="r" b="b"/>
            <a:pathLst>
              <a:path w="4957066" h="1435100">
                <a:moveTo>
                  <a:pt x="4876800" y="0"/>
                </a:moveTo>
                <a:cubicBezTo>
                  <a:pt x="4991100" y="134408"/>
                  <a:pt x="5105400" y="268817"/>
                  <a:pt x="4292600" y="508000"/>
                </a:cubicBezTo>
                <a:cubicBezTo>
                  <a:pt x="3479800" y="747183"/>
                  <a:pt x="1739900" y="1091141"/>
                  <a:pt x="0" y="143510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525489" y="4445000"/>
            <a:ext cx="849411" cy="1447800"/>
          </a:xfrm>
          <a:custGeom>
            <a:avLst/>
            <a:gdLst>
              <a:gd name="connsiteX0" fmla="*/ 303311 w 849411"/>
              <a:gd name="connsiteY0" fmla="*/ 1447800 h 1447800"/>
              <a:gd name="connsiteX1" fmla="*/ 23911 w 849411"/>
              <a:gd name="connsiteY1" fmla="*/ 673100 h 1447800"/>
              <a:gd name="connsiteX2" fmla="*/ 849411 w 849411"/>
              <a:gd name="connsiteY2" fmla="*/ 0 h 1447800"/>
            </a:gdLst>
            <a:ahLst/>
            <a:cxnLst>
              <a:cxn ang="0">
                <a:pos x="connsiteX0" y="connsiteY0"/>
              </a:cxn>
              <a:cxn ang="0">
                <a:pos x="connsiteX1" y="connsiteY1"/>
              </a:cxn>
              <a:cxn ang="0">
                <a:pos x="connsiteX2" y="connsiteY2"/>
              </a:cxn>
            </a:cxnLst>
            <a:rect l="l" t="t" r="r" b="b"/>
            <a:pathLst>
              <a:path w="849411" h="1447800">
                <a:moveTo>
                  <a:pt x="303311" y="1447800"/>
                </a:moveTo>
                <a:cubicBezTo>
                  <a:pt x="118102" y="1181100"/>
                  <a:pt x="-67106" y="914400"/>
                  <a:pt x="23911" y="673100"/>
                </a:cubicBezTo>
                <a:cubicBezTo>
                  <a:pt x="114928" y="431800"/>
                  <a:pt x="482169" y="215900"/>
                  <a:pt x="849411" y="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108592" y="5156200"/>
            <a:ext cx="5047960" cy="800100"/>
          </a:xfrm>
          <a:custGeom>
            <a:avLst/>
            <a:gdLst>
              <a:gd name="connsiteX0" fmla="*/ 5019408 w 5047960"/>
              <a:gd name="connsiteY0" fmla="*/ 800100 h 800100"/>
              <a:gd name="connsiteX1" fmla="*/ 4409808 w 5047960"/>
              <a:gd name="connsiteY1" fmla="*/ 596900 h 800100"/>
              <a:gd name="connsiteX2" fmla="*/ 714108 w 5047960"/>
              <a:gd name="connsiteY2" fmla="*/ 355600 h 800100"/>
              <a:gd name="connsiteX3" fmla="*/ 2908 w 5047960"/>
              <a:gd name="connsiteY3" fmla="*/ 0 h 800100"/>
            </a:gdLst>
            <a:ahLst/>
            <a:cxnLst>
              <a:cxn ang="0">
                <a:pos x="connsiteX0" y="connsiteY0"/>
              </a:cxn>
              <a:cxn ang="0">
                <a:pos x="connsiteX1" y="connsiteY1"/>
              </a:cxn>
              <a:cxn ang="0">
                <a:pos x="connsiteX2" y="connsiteY2"/>
              </a:cxn>
              <a:cxn ang="0">
                <a:pos x="connsiteX3" y="connsiteY3"/>
              </a:cxn>
            </a:cxnLst>
            <a:rect l="l" t="t" r="r" b="b"/>
            <a:pathLst>
              <a:path w="5047960" h="800100">
                <a:moveTo>
                  <a:pt x="5019408" y="800100"/>
                </a:moveTo>
                <a:cubicBezTo>
                  <a:pt x="5073383" y="735541"/>
                  <a:pt x="5127358" y="670983"/>
                  <a:pt x="4409808" y="596900"/>
                </a:cubicBezTo>
                <a:cubicBezTo>
                  <a:pt x="3692258" y="522817"/>
                  <a:pt x="1448591" y="455083"/>
                  <a:pt x="714108" y="355600"/>
                </a:cubicBezTo>
                <a:cubicBezTo>
                  <a:pt x="-20375" y="256117"/>
                  <a:pt x="-8734" y="128058"/>
                  <a:pt x="2908" y="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894"/>
            <a:ext cx="9144000" cy="884208"/>
          </a:xfrm>
          <a:prstGeom prst="rect">
            <a:avLst/>
          </a:prstGeom>
        </p:spPr>
      </p:pic>
    </p:spTree>
    <p:extLst>
      <p:ext uri="{BB962C8B-B14F-4D97-AF65-F5344CB8AC3E}">
        <p14:creationId xmlns:p14="http://schemas.microsoft.com/office/powerpoint/2010/main" val="1834781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00" y="1556657"/>
            <a:ext cx="6375400" cy="307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1" y="1066800"/>
            <a:ext cx="4953000" cy="40011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000" b="1" dirty="0" smtClean="0"/>
              <a:t>The SAGE test to be taken is then selected.</a:t>
            </a:r>
            <a:endParaRPr lang="en-US" sz="2000" b="1" dirty="0"/>
          </a:p>
        </p:txBody>
      </p:sp>
      <p:sp>
        <p:nvSpPr>
          <p:cNvPr id="3" name="TextBox 2"/>
          <p:cNvSpPr txBox="1"/>
          <p:nvPr/>
        </p:nvSpPr>
        <p:spPr>
          <a:xfrm>
            <a:off x="152400" y="4033093"/>
            <a:ext cx="31242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b="1" dirty="0" smtClean="0"/>
              <a:t>The only SAGE tests that will be displayed will be those selected when the test session was created.</a:t>
            </a:r>
            <a:endParaRPr lang="en-US" b="1" dirty="0"/>
          </a:p>
        </p:txBody>
      </p:sp>
      <p:sp>
        <p:nvSpPr>
          <p:cNvPr id="6" name="Freeform 5"/>
          <p:cNvSpPr/>
          <p:nvPr/>
        </p:nvSpPr>
        <p:spPr>
          <a:xfrm>
            <a:off x="746599" y="1498600"/>
            <a:ext cx="1348901" cy="1778000"/>
          </a:xfrm>
          <a:custGeom>
            <a:avLst/>
            <a:gdLst>
              <a:gd name="connsiteX0" fmla="*/ 155101 w 1348901"/>
              <a:gd name="connsiteY0" fmla="*/ 0 h 1778000"/>
              <a:gd name="connsiteX1" fmla="*/ 104301 w 1348901"/>
              <a:gd name="connsiteY1" fmla="*/ 977900 h 1778000"/>
              <a:gd name="connsiteX2" fmla="*/ 1348901 w 1348901"/>
              <a:gd name="connsiteY2" fmla="*/ 1778000 h 1778000"/>
            </a:gdLst>
            <a:ahLst/>
            <a:cxnLst>
              <a:cxn ang="0">
                <a:pos x="connsiteX0" y="connsiteY0"/>
              </a:cxn>
              <a:cxn ang="0">
                <a:pos x="connsiteX1" y="connsiteY1"/>
              </a:cxn>
              <a:cxn ang="0">
                <a:pos x="connsiteX2" y="connsiteY2"/>
              </a:cxn>
            </a:cxnLst>
            <a:rect l="l" t="t" r="r" b="b"/>
            <a:pathLst>
              <a:path w="1348901" h="1778000">
                <a:moveTo>
                  <a:pt x="155101" y="0"/>
                </a:moveTo>
                <a:cubicBezTo>
                  <a:pt x="30217" y="340783"/>
                  <a:pt x="-94666" y="681567"/>
                  <a:pt x="104301" y="977900"/>
                </a:cubicBezTo>
                <a:cubicBezTo>
                  <a:pt x="303268" y="1274233"/>
                  <a:pt x="826084" y="1526116"/>
                  <a:pt x="1348901" y="177800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884208"/>
          </a:xfrm>
          <a:prstGeom prst="rect">
            <a:avLst/>
          </a:prstGeom>
        </p:spPr>
      </p:pic>
      <p:pic>
        <p:nvPicPr>
          <p:cNvPr id="10" name="Picture 9"/>
          <p:cNvPicPr>
            <a:picLocks noChangeAspect="1"/>
          </p:cNvPicPr>
          <p:nvPr/>
        </p:nvPicPr>
        <p:blipFill>
          <a:blip r:embed="rId6"/>
          <a:stretch>
            <a:fillRect/>
          </a:stretch>
        </p:blipFill>
        <p:spPr>
          <a:xfrm>
            <a:off x="3358241" y="5069900"/>
            <a:ext cx="5537200" cy="1626135"/>
          </a:xfrm>
          <a:prstGeom prst="rect">
            <a:avLst/>
          </a:prstGeom>
        </p:spPr>
      </p:pic>
      <p:sp>
        <p:nvSpPr>
          <p:cNvPr id="12" name="Freeform 11"/>
          <p:cNvSpPr/>
          <p:nvPr/>
        </p:nvSpPr>
        <p:spPr>
          <a:xfrm>
            <a:off x="1766291" y="4918035"/>
            <a:ext cx="3365189" cy="1524407"/>
          </a:xfrm>
          <a:custGeom>
            <a:avLst/>
            <a:gdLst>
              <a:gd name="connsiteX0" fmla="*/ 155101 w 1348901"/>
              <a:gd name="connsiteY0" fmla="*/ 0 h 1778000"/>
              <a:gd name="connsiteX1" fmla="*/ 104301 w 1348901"/>
              <a:gd name="connsiteY1" fmla="*/ 977900 h 1778000"/>
              <a:gd name="connsiteX2" fmla="*/ 1348901 w 1348901"/>
              <a:gd name="connsiteY2" fmla="*/ 1778000 h 1778000"/>
            </a:gdLst>
            <a:ahLst/>
            <a:cxnLst>
              <a:cxn ang="0">
                <a:pos x="connsiteX0" y="connsiteY0"/>
              </a:cxn>
              <a:cxn ang="0">
                <a:pos x="connsiteX1" y="connsiteY1"/>
              </a:cxn>
              <a:cxn ang="0">
                <a:pos x="connsiteX2" y="connsiteY2"/>
              </a:cxn>
            </a:cxnLst>
            <a:rect l="l" t="t" r="r" b="b"/>
            <a:pathLst>
              <a:path w="1348901" h="1778000">
                <a:moveTo>
                  <a:pt x="155101" y="0"/>
                </a:moveTo>
                <a:cubicBezTo>
                  <a:pt x="30217" y="340783"/>
                  <a:pt x="-94666" y="681567"/>
                  <a:pt x="104301" y="977900"/>
                </a:cubicBezTo>
                <a:cubicBezTo>
                  <a:pt x="303268" y="1274233"/>
                  <a:pt x="826084" y="1526116"/>
                  <a:pt x="1348901" y="177800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305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lyde.mason\Desktop\SAGE Training Pictures\2014-12-25_18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4724400" cy="186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lyde.mason\Desktop\SAGE Training Pictures\2014-12-25_18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26971"/>
            <a:ext cx="5048303" cy="3105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1447800"/>
            <a:ext cx="3733800"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Once the student has selected a SAGE Test, he/she will see this message.</a:t>
            </a:r>
            <a:endParaRPr lang="en-US" dirty="0"/>
          </a:p>
        </p:txBody>
      </p:sp>
      <p:sp>
        <p:nvSpPr>
          <p:cNvPr id="3" name="TextBox 2"/>
          <p:cNvSpPr txBox="1"/>
          <p:nvPr/>
        </p:nvSpPr>
        <p:spPr>
          <a:xfrm>
            <a:off x="152400" y="3602634"/>
            <a:ext cx="350520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When the teacher (test administrator-TA) approves the student’s entry into the selected test, the student will be asked to verify the test she/he is taking.</a:t>
            </a:r>
            <a:endParaRPr lang="en-US" dirty="0"/>
          </a:p>
        </p:txBody>
      </p:sp>
      <p:sp>
        <p:nvSpPr>
          <p:cNvPr id="6" name="TextBox 5"/>
          <p:cNvSpPr txBox="1"/>
          <p:nvPr/>
        </p:nvSpPr>
        <p:spPr>
          <a:xfrm>
            <a:off x="304800" y="5638800"/>
            <a:ext cx="3352800"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If the selected test is correct, the student clicks “</a:t>
            </a:r>
            <a:r>
              <a:rPr lang="en-US" b="1" dirty="0" smtClean="0"/>
              <a:t>Yes, Start My Test</a:t>
            </a:r>
            <a:r>
              <a:rPr lang="en-US" dirty="0" smtClean="0"/>
              <a:t>” to begin.</a:t>
            </a:r>
            <a:endParaRPr lang="en-US" dirty="0"/>
          </a:p>
        </p:txBody>
      </p:sp>
      <p:sp>
        <p:nvSpPr>
          <p:cNvPr id="7" name="Freeform 6"/>
          <p:cNvSpPr/>
          <p:nvPr/>
        </p:nvSpPr>
        <p:spPr>
          <a:xfrm>
            <a:off x="1816100" y="6324600"/>
            <a:ext cx="2882900" cy="425606"/>
          </a:xfrm>
          <a:custGeom>
            <a:avLst/>
            <a:gdLst>
              <a:gd name="connsiteX0" fmla="*/ 0 w 2882900"/>
              <a:gd name="connsiteY0" fmla="*/ 0 h 425606"/>
              <a:gd name="connsiteX1" fmla="*/ 2247900 w 2882900"/>
              <a:gd name="connsiteY1" fmla="*/ 419100 h 425606"/>
              <a:gd name="connsiteX2" fmla="*/ 2882900 w 2882900"/>
              <a:gd name="connsiteY2" fmla="*/ 215900 h 425606"/>
            </a:gdLst>
            <a:ahLst/>
            <a:cxnLst>
              <a:cxn ang="0">
                <a:pos x="connsiteX0" y="connsiteY0"/>
              </a:cxn>
              <a:cxn ang="0">
                <a:pos x="connsiteX1" y="connsiteY1"/>
              </a:cxn>
              <a:cxn ang="0">
                <a:pos x="connsiteX2" y="connsiteY2"/>
              </a:cxn>
            </a:cxnLst>
            <a:rect l="l" t="t" r="r" b="b"/>
            <a:pathLst>
              <a:path w="2882900" h="425606">
                <a:moveTo>
                  <a:pt x="0" y="0"/>
                </a:moveTo>
                <a:cubicBezTo>
                  <a:pt x="883708" y="191558"/>
                  <a:pt x="1767417" y="383117"/>
                  <a:pt x="2247900" y="419100"/>
                </a:cubicBezTo>
                <a:cubicBezTo>
                  <a:pt x="2728383" y="455083"/>
                  <a:pt x="2805641" y="335491"/>
                  <a:pt x="2882900" y="215900"/>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62300" y="3759200"/>
            <a:ext cx="635000" cy="228600"/>
          </a:xfrm>
          <a:custGeom>
            <a:avLst/>
            <a:gdLst>
              <a:gd name="connsiteX0" fmla="*/ 0 w 635000"/>
              <a:gd name="connsiteY0" fmla="*/ 228600 h 228600"/>
              <a:gd name="connsiteX1" fmla="*/ 317500 w 635000"/>
              <a:gd name="connsiteY1" fmla="*/ 63500 h 228600"/>
              <a:gd name="connsiteX2" fmla="*/ 635000 w 635000"/>
              <a:gd name="connsiteY2" fmla="*/ 0 h 228600"/>
            </a:gdLst>
            <a:ahLst/>
            <a:cxnLst>
              <a:cxn ang="0">
                <a:pos x="connsiteX0" y="connsiteY0"/>
              </a:cxn>
              <a:cxn ang="0">
                <a:pos x="connsiteX1" y="connsiteY1"/>
              </a:cxn>
              <a:cxn ang="0">
                <a:pos x="connsiteX2" y="connsiteY2"/>
              </a:cxn>
            </a:cxnLst>
            <a:rect l="l" t="t" r="r" b="b"/>
            <a:pathLst>
              <a:path w="635000" h="228600">
                <a:moveTo>
                  <a:pt x="0" y="228600"/>
                </a:moveTo>
                <a:cubicBezTo>
                  <a:pt x="105833" y="165100"/>
                  <a:pt x="211667" y="101600"/>
                  <a:pt x="317500" y="63500"/>
                </a:cubicBezTo>
                <a:cubicBezTo>
                  <a:pt x="423333" y="25400"/>
                  <a:pt x="529166" y="12700"/>
                  <a:pt x="635000" y="0"/>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940300" y="2171700"/>
            <a:ext cx="1859875" cy="444500"/>
          </a:xfrm>
          <a:custGeom>
            <a:avLst/>
            <a:gdLst>
              <a:gd name="connsiteX0" fmla="*/ 1397000 w 1859875"/>
              <a:gd name="connsiteY0" fmla="*/ 0 h 444500"/>
              <a:gd name="connsiteX1" fmla="*/ 1778000 w 1859875"/>
              <a:gd name="connsiteY1" fmla="*/ 368300 h 444500"/>
              <a:gd name="connsiteX2" fmla="*/ 0 w 1859875"/>
              <a:gd name="connsiteY2" fmla="*/ 444500 h 444500"/>
            </a:gdLst>
            <a:ahLst/>
            <a:cxnLst>
              <a:cxn ang="0">
                <a:pos x="connsiteX0" y="connsiteY0"/>
              </a:cxn>
              <a:cxn ang="0">
                <a:pos x="connsiteX1" y="connsiteY1"/>
              </a:cxn>
              <a:cxn ang="0">
                <a:pos x="connsiteX2" y="connsiteY2"/>
              </a:cxn>
            </a:cxnLst>
            <a:rect l="l" t="t" r="r" b="b"/>
            <a:pathLst>
              <a:path w="1859875" h="444500">
                <a:moveTo>
                  <a:pt x="1397000" y="0"/>
                </a:moveTo>
                <a:cubicBezTo>
                  <a:pt x="1703916" y="147108"/>
                  <a:pt x="2010833" y="294217"/>
                  <a:pt x="1778000" y="368300"/>
                </a:cubicBezTo>
                <a:cubicBezTo>
                  <a:pt x="1545167" y="442383"/>
                  <a:pt x="772583" y="443441"/>
                  <a:pt x="0" y="444500"/>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Users\clyde.mason\A-WORK\LOGOS\JSD_logo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Shot 2015-09-15 at 10.15.26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894"/>
            <a:ext cx="9144000" cy="884208"/>
          </a:xfrm>
          <a:prstGeom prst="rect">
            <a:avLst/>
          </a:prstGeom>
        </p:spPr>
      </p:pic>
    </p:spTree>
    <p:extLst>
      <p:ext uri="{BB962C8B-B14F-4D97-AF65-F5344CB8AC3E}">
        <p14:creationId xmlns:p14="http://schemas.microsoft.com/office/powerpoint/2010/main" val="1084094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5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74592" y="134893"/>
            <a:ext cx="1733534" cy="686081"/>
          </a:xfrm>
          <a:prstGeom prst="rect">
            <a:avLst/>
          </a:prstGeom>
        </p:spPr>
      </p:pic>
      <p:sp>
        <p:nvSpPr>
          <p:cNvPr id="7" name="Content Placeholder 6"/>
          <p:cNvSpPr>
            <a:spLocks noGrp="1"/>
          </p:cNvSpPr>
          <p:nvPr>
            <p:ph idx="1"/>
          </p:nvPr>
        </p:nvSpPr>
        <p:spPr>
          <a:xfrm>
            <a:off x="381863" y="1966103"/>
            <a:ext cx="8229600" cy="4525963"/>
          </a:xfrm>
        </p:spPr>
        <p:txBody>
          <a:bodyPr>
            <a:normAutofit fontScale="92500" lnSpcReduction="20000"/>
          </a:bodyPr>
          <a:lstStyle/>
          <a:p>
            <a:pPr fontAlgn="auto">
              <a:spcBef>
                <a:spcPts val="0"/>
              </a:spcBef>
              <a:spcAft>
                <a:spcPts val="0"/>
              </a:spcAft>
              <a:defRPr/>
            </a:pPr>
            <a:r>
              <a:rPr lang="en-US" b="1" dirty="0"/>
              <a:t>Sage Assessments are highly secure.   Make sure that all teachers who administer SAGE assessments always remember to:</a:t>
            </a:r>
          </a:p>
          <a:p>
            <a:pPr marL="857250" lvl="1" indent="-457200">
              <a:spcBef>
                <a:spcPts val="0"/>
              </a:spcBef>
              <a:buFont typeface="Arial" panose="020B0604020202020204" pitchFamily="34" charset="0"/>
              <a:buChar char="•"/>
              <a:defRPr/>
            </a:pPr>
            <a:r>
              <a:rPr lang="en-US" dirty="0"/>
              <a:t>Verify students’ identity before approving their participation </a:t>
            </a:r>
            <a:r>
              <a:rPr lang="en-US" dirty="0" smtClean="0"/>
              <a:t>in SAGE </a:t>
            </a:r>
            <a:r>
              <a:rPr lang="en-US" dirty="0"/>
              <a:t>tests.</a:t>
            </a:r>
          </a:p>
          <a:p>
            <a:pPr marL="857250" lvl="1" indent="-457200">
              <a:spcBef>
                <a:spcPts val="0"/>
              </a:spcBef>
              <a:buFont typeface="Arial" panose="020B0604020202020204" pitchFamily="34" charset="0"/>
              <a:buChar char="•"/>
              <a:defRPr/>
            </a:pPr>
            <a:r>
              <a:rPr lang="en-US" dirty="0" smtClean="0"/>
              <a:t>Do Not </a:t>
            </a:r>
            <a:r>
              <a:rPr lang="en-US" dirty="0"/>
              <a:t>allow students to remove any SAGE test content.</a:t>
            </a:r>
          </a:p>
          <a:p>
            <a:pPr marL="857250" lvl="1" indent="-457200">
              <a:spcBef>
                <a:spcPts val="0"/>
              </a:spcBef>
              <a:buFont typeface="Arial" panose="020B0604020202020204" pitchFamily="34" charset="0"/>
              <a:buChar char="•"/>
              <a:defRPr/>
            </a:pPr>
            <a:r>
              <a:rPr lang="en-US" smtClean="0"/>
              <a:t>DO Not </a:t>
            </a:r>
            <a:r>
              <a:rPr lang="en-US" dirty="0"/>
              <a:t>take any SAGE test content back to their classroom to work on it.</a:t>
            </a:r>
          </a:p>
          <a:p>
            <a:pPr marL="857250" lvl="1" indent="-457200">
              <a:spcBef>
                <a:spcPts val="0"/>
              </a:spcBef>
              <a:buFont typeface="Arial" panose="020B0604020202020204" pitchFamily="34" charset="0"/>
              <a:buChar char="•"/>
              <a:defRPr/>
            </a:pPr>
            <a:r>
              <a:rPr lang="en-US" dirty="0"/>
              <a:t>Securely destroy any and all SAGE notes and student work after students are finished with the test.</a:t>
            </a:r>
          </a:p>
          <a:p>
            <a:pPr marL="857250" lvl="1" indent="-457200">
              <a:spcBef>
                <a:spcPts val="0"/>
              </a:spcBef>
              <a:buFont typeface="Arial" panose="020B0604020202020204" pitchFamily="34" charset="0"/>
              <a:buChar char="•"/>
              <a:defRPr/>
            </a:pPr>
            <a:r>
              <a:rPr lang="en-US" dirty="0"/>
              <a:t>Know and follow the SAGE Test Administration Manual (TAM) directions </a:t>
            </a:r>
            <a:r>
              <a:rPr lang="en-US" u="sng" dirty="0"/>
              <a:t>exactly as given.</a:t>
            </a:r>
            <a:endParaRPr lang="en-US" dirty="0"/>
          </a:p>
          <a:p>
            <a:endParaRPr lang="en-US" dirty="0"/>
          </a:p>
        </p:txBody>
      </p:sp>
      <p:sp>
        <p:nvSpPr>
          <p:cNvPr id="11" name="TextBox 3"/>
          <p:cNvSpPr txBox="1">
            <a:spLocks noChangeArrowheads="1"/>
          </p:cNvSpPr>
          <p:nvPr/>
        </p:nvSpPr>
        <p:spPr bwMode="auto">
          <a:xfrm>
            <a:off x="245126" y="897644"/>
            <a:ext cx="8763000" cy="707886"/>
          </a:xfrm>
          <a:prstGeom prst="rect">
            <a:avLst/>
          </a:prstGeom>
          <a:solidFill>
            <a:schemeClr val="accent3">
              <a:lumMod val="60000"/>
              <a:lumOff val="40000"/>
            </a:schemeClr>
          </a:solidFill>
          <a:ln>
            <a:noFill/>
          </a:ln>
          <a:scene3d>
            <a:camera prst="orthographicFront"/>
            <a:lightRig rig="threePt" dir="t"/>
          </a:scene3d>
          <a:sp3d>
            <a:bevelT/>
          </a:sp3d>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000" b="1" dirty="0" smtClean="0">
                <a:latin typeface="Franklin Gothic Book" pitchFamily="34" charset="0"/>
              </a:rPr>
              <a:t>SAGE Testing Ethics and Test </a:t>
            </a:r>
            <a:r>
              <a:rPr lang="en-US" altLang="en-US" sz="4000" b="1" dirty="0">
                <a:latin typeface="Franklin Gothic Book" pitchFamily="34" charset="0"/>
              </a:rPr>
              <a:t>Security</a:t>
            </a:r>
          </a:p>
        </p:txBody>
      </p:sp>
    </p:spTree>
    <p:extLst>
      <p:ext uri="{BB962C8B-B14F-4D97-AF65-F5344CB8AC3E}">
        <p14:creationId xmlns:p14="http://schemas.microsoft.com/office/powerpoint/2010/main" val="2529363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clyde.mason\Desktop\SAGE Training Pictures\2014-12-25_18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828800"/>
            <a:ext cx="5143795" cy="432435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066800"/>
            <a:ext cx="86868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When taking either a “LIVE SAGE Test” or a “Training Test” using the secure browser, the student will be asked to conduct a sound check for the “</a:t>
            </a:r>
            <a:r>
              <a:rPr lang="en-US" b="1" dirty="0" smtClean="0"/>
              <a:t>Text-to-Speech</a:t>
            </a:r>
            <a:r>
              <a:rPr lang="en-US" dirty="0" smtClean="0"/>
              <a:t>” </a:t>
            </a:r>
            <a:r>
              <a:rPr lang="en-US" b="1" dirty="0" smtClean="0"/>
              <a:t>(TTS)  </a:t>
            </a:r>
            <a:r>
              <a:rPr lang="en-US" dirty="0" smtClean="0"/>
              <a:t>feature. </a:t>
            </a:r>
            <a:endParaRPr lang="en-US" dirty="0"/>
          </a:p>
        </p:txBody>
      </p:sp>
      <p:sp>
        <p:nvSpPr>
          <p:cNvPr id="4" name="TextBox 3"/>
          <p:cNvSpPr txBox="1"/>
          <p:nvPr/>
        </p:nvSpPr>
        <p:spPr>
          <a:xfrm>
            <a:off x="76200" y="2057400"/>
            <a:ext cx="2438400"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The TTS sound test is conducted by clicking the green speaker box .</a:t>
            </a:r>
            <a:endParaRPr lang="en-US" dirty="0"/>
          </a:p>
        </p:txBody>
      </p:sp>
      <p:sp>
        <p:nvSpPr>
          <p:cNvPr id="5" name="TextBox 4"/>
          <p:cNvSpPr txBox="1"/>
          <p:nvPr/>
        </p:nvSpPr>
        <p:spPr>
          <a:xfrm>
            <a:off x="152400" y="3352800"/>
            <a:ext cx="2362200" cy="1754326"/>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If the words, “</a:t>
            </a:r>
            <a:r>
              <a:rPr lang="en-US" b="1" dirty="0" smtClean="0"/>
              <a:t>This text is being read aloud</a:t>
            </a:r>
            <a:r>
              <a:rPr lang="en-US" dirty="0" smtClean="0"/>
              <a:t>.” are heard, the TTS sound test was successful and this box should be clicked.</a:t>
            </a:r>
            <a:endParaRPr lang="en-US" dirty="0"/>
          </a:p>
        </p:txBody>
      </p:sp>
      <p:sp>
        <p:nvSpPr>
          <p:cNvPr id="6" name="TextBox 5"/>
          <p:cNvSpPr txBox="1"/>
          <p:nvPr/>
        </p:nvSpPr>
        <p:spPr>
          <a:xfrm>
            <a:off x="152400" y="5257800"/>
            <a:ext cx="220980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If needed, the student may change the volume, pitch, or rate of the sound for the TTS feature.</a:t>
            </a:r>
            <a:endParaRPr lang="en-US" dirty="0"/>
          </a:p>
        </p:txBody>
      </p:sp>
      <p:sp>
        <p:nvSpPr>
          <p:cNvPr id="7" name="TextBox 6"/>
          <p:cNvSpPr txBox="1"/>
          <p:nvPr/>
        </p:nvSpPr>
        <p:spPr>
          <a:xfrm>
            <a:off x="5016500" y="5552985"/>
            <a:ext cx="32766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For 2015, the volume can also be adjusted during the test.  This will be explained in a future slide.</a:t>
            </a:r>
            <a:endParaRPr lang="en-US" dirty="0"/>
          </a:p>
        </p:txBody>
      </p:sp>
      <p:sp>
        <p:nvSpPr>
          <p:cNvPr id="8" name="TextBox 7"/>
          <p:cNvSpPr txBox="1"/>
          <p:nvPr/>
        </p:nvSpPr>
        <p:spPr>
          <a:xfrm>
            <a:off x="5715000" y="3990975"/>
            <a:ext cx="312420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If the secure browser is NOT used to take a training test, the “Text-to-Speech  (TTS) sound check will not be available.</a:t>
            </a:r>
            <a:endParaRPr lang="en-US" dirty="0"/>
          </a:p>
        </p:txBody>
      </p:sp>
      <p:sp>
        <p:nvSpPr>
          <p:cNvPr id="9" name="Freeform 8"/>
          <p:cNvSpPr/>
          <p:nvPr/>
        </p:nvSpPr>
        <p:spPr>
          <a:xfrm>
            <a:off x="1879600" y="2895600"/>
            <a:ext cx="990600" cy="305187"/>
          </a:xfrm>
          <a:custGeom>
            <a:avLst/>
            <a:gdLst>
              <a:gd name="connsiteX0" fmla="*/ 0 w 990600"/>
              <a:gd name="connsiteY0" fmla="*/ 0 h 305187"/>
              <a:gd name="connsiteX1" fmla="*/ 190500 w 990600"/>
              <a:gd name="connsiteY1" fmla="*/ 304800 h 305187"/>
              <a:gd name="connsiteX2" fmla="*/ 990600 w 990600"/>
              <a:gd name="connsiteY2" fmla="*/ 63500 h 305187"/>
            </a:gdLst>
            <a:ahLst/>
            <a:cxnLst>
              <a:cxn ang="0">
                <a:pos x="connsiteX0" y="connsiteY0"/>
              </a:cxn>
              <a:cxn ang="0">
                <a:pos x="connsiteX1" y="connsiteY1"/>
              </a:cxn>
              <a:cxn ang="0">
                <a:pos x="connsiteX2" y="connsiteY2"/>
              </a:cxn>
            </a:cxnLst>
            <a:rect l="l" t="t" r="r" b="b"/>
            <a:pathLst>
              <a:path w="990600" h="305187">
                <a:moveTo>
                  <a:pt x="0" y="0"/>
                </a:moveTo>
                <a:cubicBezTo>
                  <a:pt x="12700" y="147108"/>
                  <a:pt x="25400" y="294217"/>
                  <a:pt x="190500" y="304800"/>
                </a:cubicBezTo>
                <a:cubicBezTo>
                  <a:pt x="355600" y="315383"/>
                  <a:pt x="853017" y="105833"/>
                  <a:pt x="990600" y="6350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374900" y="3568700"/>
            <a:ext cx="2095500" cy="1386674"/>
          </a:xfrm>
          <a:custGeom>
            <a:avLst/>
            <a:gdLst>
              <a:gd name="connsiteX0" fmla="*/ 0 w 3200400"/>
              <a:gd name="connsiteY0" fmla="*/ 1358900 h 1386674"/>
              <a:gd name="connsiteX1" fmla="*/ 1714500 w 3200400"/>
              <a:gd name="connsiteY1" fmla="*/ 1206500 h 1386674"/>
              <a:gd name="connsiteX2" fmla="*/ 3200400 w 3200400"/>
              <a:gd name="connsiteY2" fmla="*/ 0 h 1386674"/>
            </a:gdLst>
            <a:ahLst/>
            <a:cxnLst>
              <a:cxn ang="0">
                <a:pos x="connsiteX0" y="connsiteY0"/>
              </a:cxn>
              <a:cxn ang="0">
                <a:pos x="connsiteX1" y="connsiteY1"/>
              </a:cxn>
              <a:cxn ang="0">
                <a:pos x="connsiteX2" y="connsiteY2"/>
              </a:cxn>
            </a:cxnLst>
            <a:rect l="l" t="t" r="r" b="b"/>
            <a:pathLst>
              <a:path w="3200400" h="1386674">
                <a:moveTo>
                  <a:pt x="0" y="1358900"/>
                </a:moveTo>
                <a:cubicBezTo>
                  <a:pt x="590550" y="1395941"/>
                  <a:pt x="1181100" y="1432983"/>
                  <a:pt x="1714500" y="1206500"/>
                </a:cubicBezTo>
                <a:cubicBezTo>
                  <a:pt x="2247900" y="980017"/>
                  <a:pt x="2724150" y="490008"/>
                  <a:pt x="3200400" y="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879600" y="6032500"/>
            <a:ext cx="1270000" cy="654229"/>
          </a:xfrm>
          <a:custGeom>
            <a:avLst/>
            <a:gdLst>
              <a:gd name="connsiteX0" fmla="*/ 0 w 1041400"/>
              <a:gd name="connsiteY0" fmla="*/ 292100 h 351675"/>
              <a:gd name="connsiteX1" fmla="*/ 495300 w 1041400"/>
              <a:gd name="connsiteY1" fmla="*/ 330200 h 351675"/>
              <a:gd name="connsiteX2" fmla="*/ 1041400 w 1041400"/>
              <a:gd name="connsiteY2" fmla="*/ 0 h 351675"/>
            </a:gdLst>
            <a:ahLst/>
            <a:cxnLst>
              <a:cxn ang="0">
                <a:pos x="connsiteX0" y="connsiteY0"/>
              </a:cxn>
              <a:cxn ang="0">
                <a:pos x="connsiteX1" y="connsiteY1"/>
              </a:cxn>
              <a:cxn ang="0">
                <a:pos x="connsiteX2" y="connsiteY2"/>
              </a:cxn>
            </a:cxnLst>
            <a:rect l="l" t="t" r="r" b="b"/>
            <a:pathLst>
              <a:path w="1041400" h="351675">
                <a:moveTo>
                  <a:pt x="0" y="292100"/>
                </a:moveTo>
                <a:cubicBezTo>
                  <a:pt x="160866" y="335491"/>
                  <a:pt x="321733" y="378883"/>
                  <a:pt x="495300" y="330200"/>
                </a:cubicBezTo>
                <a:cubicBezTo>
                  <a:pt x="668867" y="281517"/>
                  <a:pt x="855133" y="140758"/>
                  <a:pt x="1041400" y="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192"/>
            <a:ext cx="9144000" cy="884208"/>
          </a:xfrm>
          <a:prstGeom prst="rect">
            <a:avLst/>
          </a:prstGeom>
        </p:spPr>
      </p:pic>
    </p:spTree>
    <p:extLst>
      <p:ext uri="{BB962C8B-B14F-4D97-AF65-F5344CB8AC3E}">
        <p14:creationId xmlns:p14="http://schemas.microsoft.com/office/powerpoint/2010/main" val="2122101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14600"/>
            <a:ext cx="7505700" cy="296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 y="1085671"/>
            <a:ext cx="84582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400" dirty="0" smtClean="0"/>
              <a:t>If a student is taking a Reading, Language, and Listening “</a:t>
            </a:r>
            <a:r>
              <a:rPr lang="en-US" sz="2400" b="1" dirty="0" smtClean="0"/>
              <a:t>LIVE</a:t>
            </a:r>
            <a:r>
              <a:rPr lang="en-US" sz="2400" dirty="0" smtClean="0"/>
              <a:t>”  or “</a:t>
            </a:r>
            <a:r>
              <a:rPr lang="en-US" sz="2400" b="1" dirty="0" smtClean="0"/>
              <a:t>Training</a:t>
            </a:r>
            <a:r>
              <a:rPr lang="en-US" sz="2400" dirty="0" smtClean="0"/>
              <a:t>” test, a </a:t>
            </a:r>
            <a:r>
              <a:rPr lang="en-US" sz="2400" b="1" dirty="0" smtClean="0"/>
              <a:t>listening</a:t>
            </a:r>
            <a:r>
              <a:rPr lang="en-US" sz="2400" dirty="0" smtClean="0"/>
              <a:t> “Sound Check” will also be conducted.   </a:t>
            </a:r>
            <a:endParaRPr lang="en-US" sz="2400" dirty="0"/>
          </a:p>
        </p:txBody>
      </p:sp>
      <p:sp>
        <p:nvSpPr>
          <p:cNvPr id="4" name="TextBox 3"/>
          <p:cNvSpPr txBox="1"/>
          <p:nvPr/>
        </p:nvSpPr>
        <p:spPr>
          <a:xfrm>
            <a:off x="228600" y="3886200"/>
            <a:ext cx="22860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conduct the listening “Sound Check”, click on the speaker.</a:t>
            </a:r>
            <a:endParaRPr lang="en-US" dirty="0"/>
          </a:p>
        </p:txBody>
      </p:sp>
      <p:sp>
        <p:nvSpPr>
          <p:cNvPr id="6" name="TextBox 5"/>
          <p:cNvSpPr txBox="1"/>
          <p:nvPr/>
        </p:nvSpPr>
        <p:spPr>
          <a:xfrm>
            <a:off x="228600" y="5638800"/>
            <a:ext cx="3276600"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A musical tone will be heard if the system is functioning properly.</a:t>
            </a:r>
            <a:endParaRPr lang="en-US" dirty="0"/>
          </a:p>
        </p:txBody>
      </p:sp>
      <p:sp>
        <p:nvSpPr>
          <p:cNvPr id="7" name="TextBox 6"/>
          <p:cNvSpPr txBox="1"/>
          <p:nvPr/>
        </p:nvSpPr>
        <p:spPr>
          <a:xfrm>
            <a:off x="4343400" y="5823466"/>
            <a:ext cx="3048000" cy="36933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If the tone is heard, click yes.</a:t>
            </a:r>
            <a:endParaRPr lang="en-US" dirty="0"/>
          </a:p>
        </p:txBody>
      </p:sp>
      <p:sp>
        <p:nvSpPr>
          <p:cNvPr id="8" name="Freeform 7"/>
          <p:cNvSpPr/>
          <p:nvPr/>
        </p:nvSpPr>
        <p:spPr>
          <a:xfrm>
            <a:off x="1257300" y="4622800"/>
            <a:ext cx="1727200" cy="382464"/>
          </a:xfrm>
          <a:custGeom>
            <a:avLst/>
            <a:gdLst>
              <a:gd name="connsiteX0" fmla="*/ 0 w 1727200"/>
              <a:gd name="connsiteY0" fmla="*/ 330200 h 382464"/>
              <a:gd name="connsiteX1" fmla="*/ 1244600 w 1727200"/>
              <a:gd name="connsiteY1" fmla="*/ 355600 h 382464"/>
              <a:gd name="connsiteX2" fmla="*/ 1727200 w 1727200"/>
              <a:gd name="connsiteY2" fmla="*/ 0 h 382464"/>
            </a:gdLst>
            <a:ahLst/>
            <a:cxnLst>
              <a:cxn ang="0">
                <a:pos x="connsiteX0" y="connsiteY0"/>
              </a:cxn>
              <a:cxn ang="0">
                <a:pos x="connsiteX1" y="connsiteY1"/>
              </a:cxn>
              <a:cxn ang="0">
                <a:pos x="connsiteX2" y="connsiteY2"/>
              </a:cxn>
            </a:cxnLst>
            <a:rect l="l" t="t" r="r" b="b"/>
            <a:pathLst>
              <a:path w="1727200" h="382464">
                <a:moveTo>
                  <a:pt x="0" y="330200"/>
                </a:moveTo>
                <a:cubicBezTo>
                  <a:pt x="478366" y="370416"/>
                  <a:pt x="956733" y="410633"/>
                  <a:pt x="1244600" y="355600"/>
                </a:cubicBezTo>
                <a:cubicBezTo>
                  <a:pt x="1532467" y="300567"/>
                  <a:pt x="1629833" y="150283"/>
                  <a:pt x="1727200" y="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25900" y="5165122"/>
            <a:ext cx="2933700" cy="727678"/>
          </a:xfrm>
          <a:custGeom>
            <a:avLst/>
            <a:gdLst>
              <a:gd name="connsiteX0" fmla="*/ 2933700 w 2933700"/>
              <a:gd name="connsiteY0" fmla="*/ 727678 h 727678"/>
              <a:gd name="connsiteX1" fmla="*/ 1981200 w 2933700"/>
              <a:gd name="connsiteY1" fmla="*/ 92678 h 727678"/>
              <a:gd name="connsiteX2" fmla="*/ 0 w 2933700"/>
              <a:gd name="connsiteY2" fmla="*/ 16478 h 727678"/>
            </a:gdLst>
            <a:ahLst/>
            <a:cxnLst>
              <a:cxn ang="0">
                <a:pos x="connsiteX0" y="connsiteY0"/>
              </a:cxn>
              <a:cxn ang="0">
                <a:pos x="connsiteX1" y="connsiteY1"/>
              </a:cxn>
              <a:cxn ang="0">
                <a:pos x="connsiteX2" y="connsiteY2"/>
              </a:cxn>
            </a:cxnLst>
            <a:rect l="l" t="t" r="r" b="b"/>
            <a:pathLst>
              <a:path w="2933700" h="727678">
                <a:moveTo>
                  <a:pt x="2933700" y="727678"/>
                </a:moveTo>
                <a:cubicBezTo>
                  <a:pt x="2701925" y="469444"/>
                  <a:pt x="2470150" y="211211"/>
                  <a:pt x="1981200" y="92678"/>
                </a:cubicBezTo>
                <a:cubicBezTo>
                  <a:pt x="1492250" y="-25855"/>
                  <a:pt x="746125" y="-4689"/>
                  <a:pt x="0" y="16478"/>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192"/>
            <a:ext cx="9144000" cy="884208"/>
          </a:xfrm>
          <a:prstGeom prst="rect">
            <a:avLst/>
          </a:prstGeom>
        </p:spPr>
      </p:pic>
    </p:spTree>
    <p:extLst>
      <p:ext uri="{BB962C8B-B14F-4D97-AF65-F5344CB8AC3E}">
        <p14:creationId xmlns:p14="http://schemas.microsoft.com/office/powerpoint/2010/main" val="721779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clyde.mason\Desktop\SAGE Training Pictures\2014-12-25_1825_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2743200"/>
            <a:ext cx="6648450" cy="39729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1143000"/>
            <a:ext cx="830580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Before seeing test questions, students are given an opportunity to review three important areas of testing instructions and help:</a:t>
            </a:r>
          </a:p>
          <a:p>
            <a:pPr marL="285750" indent="-285750">
              <a:buFont typeface="Arial" panose="020B0604020202020204" pitchFamily="34" charset="0"/>
              <a:buChar char="•"/>
            </a:pPr>
            <a:r>
              <a:rPr lang="en-US" dirty="0" smtClean="0"/>
              <a:t>Test Tools</a:t>
            </a:r>
          </a:p>
          <a:p>
            <a:pPr marL="285750" indent="-285750">
              <a:buFont typeface="Arial" panose="020B0604020202020204" pitchFamily="34" charset="0"/>
              <a:buChar char="•"/>
            </a:pPr>
            <a:r>
              <a:rPr lang="en-US" dirty="0" smtClean="0"/>
              <a:t>Basic Test Rules</a:t>
            </a:r>
          </a:p>
          <a:p>
            <a:pPr marL="285750" indent="-285750">
              <a:buFont typeface="Arial" panose="020B0604020202020204" pitchFamily="34" charset="0"/>
              <a:buChar char="•"/>
            </a:pPr>
            <a:r>
              <a:rPr lang="en-US" dirty="0" smtClean="0"/>
              <a:t>Text-to-Speech feature</a:t>
            </a:r>
            <a:endParaRPr lang="en-US" dirty="0"/>
          </a:p>
        </p:txBody>
      </p:sp>
      <p:sp>
        <p:nvSpPr>
          <p:cNvPr id="7" name="Freeform 6"/>
          <p:cNvSpPr/>
          <p:nvPr/>
        </p:nvSpPr>
        <p:spPr>
          <a:xfrm>
            <a:off x="3429000" y="2171700"/>
            <a:ext cx="2348006" cy="2752725"/>
          </a:xfrm>
          <a:custGeom>
            <a:avLst/>
            <a:gdLst>
              <a:gd name="connsiteX0" fmla="*/ 104775 w 2486213"/>
              <a:gd name="connsiteY0" fmla="*/ 0 h 2752725"/>
              <a:gd name="connsiteX1" fmla="*/ 2486025 w 2486213"/>
              <a:gd name="connsiteY1" fmla="*/ 981075 h 2752725"/>
              <a:gd name="connsiteX2" fmla="*/ 0 w 2486213"/>
              <a:gd name="connsiteY2" fmla="*/ 2752725 h 2752725"/>
            </a:gdLst>
            <a:ahLst/>
            <a:cxnLst>
              <a:cxn ang="0">
                <a:pos x="connsiteX0" y="connsiteY0"/>
              </a:cxn>
              <a:cxn ang="0">
                <a:pos x="connsiteX1" y="connsiteY1"/>
              </a:cxn>
              <a:cxn ang="0">
                <a:pos x="connsiteX2" y="connsiteY2"/>
              </a:cxn>
            </a:cxnLst>
            <a:rect l="l" t="t" r="r" b="b"/>
            <a:pathLst>
              <a:path w="2486213" h="2752725">
                <a:moveTo>
                  <a:pt x="104775" y="0"/>
                </a:moveTo>
                <a:cubicBezTo>
                  <a:pt x="1304131" y="261144"/>
                  <a:pt x="2503487" y="522288"/>
                  <a:pt x="2486025" y="981075"/>
                </a:cubicBezTo>
                <a:cubicBezTo>
                  <a:pt x="2468563" y="1439862"/>
                  <a:pt x="1234281" y="2096293"/>
                  <a:pt x="0" y="2752725"/>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p:cNvSpPr/>
          <p:nvPr/>
        </p:nvSpPr>
        <p:spPr>
          <a:xfrm>
            <a:off x="3086100" y="1828800"/>
            <a:ext cx="228600" cy="685800"/>
          </a:xfrm>
          <a:prstGeom prst="rightBrace">
            <a:avLst/>
          </a:prstGeom>
          <a:noFill/>
          <a:ln w="31750">
            <a:solidFill>
              <a:srgbClr val="C0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3200400" y="4729697"/>
            <a:ext cx="152400" cy="45190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10050" y="5638800"/>
            <a:ext cx="39624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begin the test, students click the “</a:t>
            </a:r>
            <a:r>
              <a:rPr lang="en-US" b="1" dirty="0" smtClean="0"/>
              <a:t>Begin Test Now</a:t>
            </a:r>
            <a:r>
              <a:rPr lang="en-US" dirty="0" smtClean="0"/>
              <a:t>” button.</a:t>
            </a:r>
          </a:p>
        </p:txBody>
      </p:sp>
      <p:sp>
        <p:nvSpPr>
          <p:cNvPr id="5" name="Freeform 4"/>
          <p:cNvSpPr/>
          <p:nvPr/>
        </p:nvSpPr>
        <p:spPr>
          <a:xfrm>
            <a:off x="3905250" y="6305550"/>
            <a:ext cx="1409700" cy="303291"/>
          </a:xfrm>
          <a:custGeom>
            <a:avLst/>
            <a:gdLst>
              <a:gd name="connsiteX0" fmla="*/ 1409700 w 1409700"/>
              <a:gd name="connsiteY0" fmla="*/ 0 h 303291"/>
              <a:gd name="connsiteX1" fmla="*/ 1152525 w 1409700"/>
              <a:gd name="connsiteY1" fmla="*/ 295275 h 303291"/>
              <a:gd name="connsiteX2" fmla="*/ 0 w 1409700"/>
              <a:gd name="connsiteY2" fmla="*/ 190500 h 303291"/>
            </a:gdLst>
            <a:ahLst/>
            <a:cxnLst>
              <a:cxn ang="0">
                <a:pos x="connsiteX0" y="connsiteY0"/>
              </a:cxn>
              <a:cxn ang="0">
                <a:pos x="connsiteX1" y="connsiteY1"/>
              </a:cxn>
              <a:cxn ang="0">
                <a:pos x="connsiteX2" y="connsiteY2"/>
              </a:cxn>
            </a:cxnLst>
            <a:rect l="l" t="t" r="r" b="b"/>
            <a:pathLst>
              <a:path w="1409700" h="303291">
                <a:moveTo>
                  <a:pt x="1409700" y="0"/>
                </a:moveTo>
                <a:cubicBezTo>
                  <a:pt x="1398587" y="131762"/>
                  <a:pt x="1387475" y="263525"/>
                  <a:pt x="1152525" y="295275"/>
                </a:cubicBezTo>
                <a:cubicBezTo>
                  <a:pt x="917575" y="327025"/>
                  <a:pt x="458787" y="258762"/>
                  <a:pt x="0" y="190500"/>
                </a:cubicBezTo>
              </a:path>
            </a:pathLst>
          </a:custGeom>
          <a:noFill/>
          <a:ln w="4127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884208"/>
          </a:xfrm>
          <a:prstGeom prst="rect">
            <a:avLst/>
          </a:prstGeom>
        </p:spPr>
      </p:pic>
    </p:spTree>
    <p:extLst>
      <p:ext uri="{BB962C8B-B14F-4D97-AF65-F5344CB8AC3E}">
        <p14:creationId xmlns:p14="http://schemas.microsoft.com/office/powerpoint/2010/main" val="3586058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905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895601" y="190500"/>
            <a:ext cx="5181600" cy="533400"/>
          </a:xfrm>
          <a:solidFill>
            <a:schemeClr val="accent3">
              <a:lumMod val="60000"/>
              <a:lumOff val="40000"/>
            </a:schemeClr>
          </a:solidFill>
          <a:scene3d>
            <a:camera prst="orthographicFront"/>
            <a:lightRig rig="threePt" dir="t"/>
          </a:scene3d>
          <a:sp3d>
            <a:bevelT/>
          </a:sp3d>
        </p:spPr>
        <p:txBody>
          <a:bodyPr>
            <a:normAutofit fontScale="90000"/>
          </a:bodyPr>
          <a:lstStyle/>
          <a:p>
            <a:r>
              <a:rPr lang="en-US" sz="3200" b="1" dirty="0" smtClean="0"/>
              <a:t>Basic Test Rules</a:t>
            </a:r>
            <a:endParaRPr lang="en-US" sz="3200" b="1" dirty="0"/>
          </a:p>
        </p:txBody>
      </p:sp>
      <p:sp>
        <p:nvSpPr>
          <p:cNvPr id="4" name="Content Placeholder 3"/>
          <p:cNvSpPr>
            <a:spLocks noGrp="1"/>
          </p:cNvSpPr>
          <p:nvPr>
            <p:ph idx="1"/>
          </p:nvPr>
        </p:nvSpPr>
        <p:spPr>
          <a:xfrm>
            <a:off x="85725" y="914400"/>
            <a:ext cx="8991599" cy="4830763"/>
          </a:xfrm>
        </p:spPr>
        <p:txBody>
          <a:bodyPr>
            <a:normAutofit fontScale="92500" lnSpcReduction="10000"/>
          </a:bodyPr>
          <a:lstStyle/>
          <a:p>
            <a:r>
              <a:rPr lang="en-US" sz="2000" dirty="0" smtClean="0"/>
              <a:t>Students </a:t>
            </a:r>
            <a:r>
              <a:rPr lang="en-US" sz="2000" dirty="0"/>
              <a:t>must answer each question. </a:t>
            </a:r>
            <a:r>
              <a:rPr lang="en-US" sz="2000" dirty="0" smtClean="0"/>
              <a:t>They </a:t>
            </a:r>
            <a:r>
              <a:rPr lang="en-US" sz="2000" dirty="0"/>
              <a:t>can answer a question and mark it </a:t>
            </a:r>
            <a:r>
              <a:rPr lang="en-US" sz="2000" dirty="0" smtClean="0"/>
              <a:t>for </a:t>
            </a:r>
            <a:r>
              <a:rPr lang="en-US" sz="2000" dirty="0"/>
              <a:t>review, then go back to it later to see or change </a:t>
            </a:r>
            <a:r>
              <a:rPr lang="en-US" sz="2000" dirty="0" smtClean="0"/>
              <a:t>their answer.</a:t>
            </a:r>
          </a:p>
          <a:p>
            <a:r>
              <a:rPr lang="en-US" sz="2000" dirty="0" smtClean="0"/>
              <a:t>Students </a:t>
            </a:r>
            <a:r>
              <a:rPr lang="en-US" sz="2000" dirty="0"/>
              <a:t>must answer all questions on a page before moving on to the next page. </a:t>
            </a:r>
            <a:r>
              <a:rPr lang="en-US" sz="2000" i="1" dirty="0"/>
              <a:t>(Some pages have a lot of information. </a:t>
            </a:r>
            <a:r>
              <a:rPr lang="en-US" sz="2000" i="1" dirty="0" smtClean="0"/>
              <a:t>Students </a:t>
            </a:r>
            <a:r>
              <a:rPr lang="en-US" sz="2000" i="1" dirty="0"/>
              <a:t>may need to use the vertical scroll bar to view all the information on a page</a:t>
            </a:r>
            <a:r>
              <a:rPr lang="en-US" sz="2000" i="1" dirty="0" smtClean="0"/>
              <a:t>.)</a:t>
            </a:r>
          </a:p>
          <a:p>
            <a:r>
              <a:rPr lang="en-US" sz="2000" dirty="0" smtClean="0"/>
              <a:t>Students </a:t>
            </a:r>
            <a:r>
              <a:rPr lang="en-US" sz="2000" dirty="0"/>
              <a:t>can pause </a:t>
            </a:r>
            <a:r>
              <a:rPr lang="en-US" sz="2000" dirty="0" smtClean="0"/>
              <a:t>their </a:t>
            </a:r>
            <a:r>
              <a:rPr lang="en-US" sz="2000" dirty="0"/>
              <a:t>test at any time. Pausing the test will log </a:t>
            </a:r>
            <a:r>
              <a:rPr lang="en-US" sz="2000" dirty="0" smtClean="0"/>
              <a:t>the student  </a:t>
            </a:r>
            <a:r>
              <a:rPr lang="en-US" sz="2000" dirty="0"/>
              <a:t>out</a:t>
            </a:r>
            <a:r>
              <a:rPr lang="en-US" sz="2000" dirty="0" smtClean="0"/>
              <a:t>.</a:t>
            </a:r>
          </a:p>
          <a:p>
            <a:r>
              <a:rPr lang="en-US" sz="2000" dirty="0"/>
              <a:t>When </a:t>
            </a:r>
            <a:r>
              <a:rPr lang="en-US" sz="2000" dirty="0" smtClean="0"/>
              <a:t>a student resumes </a:t>
            </a:r>
            <a:r>
              <a:rPr lang="en-US" sz="2000" dirty="0"/>
              <a:t>the test, </a:t>
            </a:r>
            <a:r>
              <a:rPr lang="en-US" sz="2000" dirty="0" smtClean="0"/>
              <a:t>he/she </a:t>
            </a:r>
            <a:r>
              <a:rPr lang="en-US" sz="2000" dirty="0"/>
              <a:t>will see the first page that has unanswered questions</a:t>
            </a:r>
            <a:r>
              <a:rPr lang="en-US" sz="2000" dirty="0" smtClean="0"/>
              <a:t>.</a:t>
            </a:r>
          </a:p>
          <a:p>
            <a:r>
              <a:rPr lang="en-US" sz="2000" dirty="0"/>
              <a:t>If </a:t>
            </a:r>
            <a:r>
              <a:rPr lang="en-US" sz="2000" dirty="0" smtClean="0"/>
              <a:t>a student’s </a:t>
            </a:r>
            <a:r>
              <a:rPr lang="en-US" sz="2000" dirty="0"/>
              <a:t>test is idle for 20 minutes, the system will automatically pause the test and log </a:t>
            </a:r>
            <a:r>
              <a:rPr lang="en-US" sz="2000" dirty="0" smtClean="0"/>
              <a:t>the student </a:t>
            </a:r>
            <a:r>
              <a:rPr lang="en-US" sz="2000" dirty="0"/>
              <a:t>out</a:t>
            </a:r>
            <a:r>
              <a:rPr lang="en-US" sz="2000" dirty="0" smtClean="0"/>
              <a:t>.</a:t>
            </a:r>
          </a:p>
          <a:p>
            <a:pPr lvl="1"/>
            <a:r>
              <a:rPr lang="en-US" sz="1600" dirty="0" smtClean="0"/>
              <a:t>An exception to this rule is the Writing test.  Students may return to a Writing test prompt even after a 20 minute pause has occurred.</a:t>
            </a:r>
          </a:p>
          <a:p>
            <a:r>
              <a:rPr lang="en-US" sz="2000" b="1" i="1" dirty="0"/>
              <a:t>For </a:t>
            </a:r>
            <a:r>
              <a:rPr lang="en-US" sz="2000" b="1" i="1" dirty="0" smtClean="0"/>
              <a:t>Math </a:t>
            </a:r>
            <a:r>
              <a:rPr lang="en-US" sz="1400" b="1" i="1" dirty="0" smtClean="0"/>
              <a:t>(except Math 6</a:t>
            </a:r>
            <a:r>
              <a:rPr lang="en-US" sz="1400" b="1" i="1" baseline="30000" dirty="0" smtClean="0"/>
              <a:t>th</a:t>
            </a:r>
            <a:r>
              <a:rPr lang="en-US" sz="1400" b="1" i="1" dirty="0" smtClean="0"/>
              <a:t>), </a:t>
            </a:r>
            <a:r>
              <a:rPr lang="en-US" sz="2000" b="1" i="1" dirty="0"/>
              <a:t>Science, and </a:t>
            </a:r>
            <a:r>
              <a:rPr lang="en-US" sz="2000" b="1" i="1" dirty="0" smtClean="0"/>
              <a:t>ELA </a:t>
            </a:r>
            <a:r>
              <a:rPr lang="en-US" sz="2000" b="1" i="1" dirty="0"/>
              <a:t>Reading and Listening</a:t>
            </a:r>
            <a:r>
              <a:rPr lang="en-US" sz="2000" b="1" i="1" dirty="0" smtClean="0"/>
              <a:t>:</a:t>
            </a:r>
          </a:p>
          <a:p>
            <a:pPr lvl="1"/>
            <a:r>
              <a:rPr lang="en-US" sz="1600" b="1" dirty="0"/>
              <a:t>If </a:t>
            </a:r>
            <a:r>
              <a:rPr lang="en-US" sz="1600" b="1" dirty="0" smtClean="0"/>
              <a:t>a test </a:t>
            </a:r>
            <a:r>
              <a:rPr lang="en-US" sz="1600" b="1" dirty="0"/>
              <a:t>is paused for </a:t>
            </a:r>
            <a:r>
              <a:rPr lang="en-US" sz="1600" b="1" i="1" dirty="0"/>
              <a:t>less than 20 </a:t>
            </a:r>
            <a:r>
              <a:rPr lang="en-US" sz="1600" b="1" i="1" dirty="0" smtClean="0"/>
              <a:t>minutes </a:t>
            </a:r>
            <a:r>
              <a:rPr lang="en-US" sz="1600" i="1" dirty="0" smtClean="0"/>
              <a:t>and the student logs back in</a:t>
            </a:r>
            <a:r>
              <a:rPr lang="en-US" sz="1600" dirty="0" smtClean="0"/>
              <a:t>, she/he </a:t>
            </a:r>
            <a:r>
              <a:rPr lang="en-US" sz="1600" dirty="0"/>
              <a:t>can review </a:t>
            </a:r>
            <a:r>
              <a:rPr lang="en-US" sz="1600" dirty="0" smtClean="0"/>
              <a:t>questions already </a:t>
            </a:r>
            <a:r>
              <a:rPr lang="en-US" sz="1600" dirty="0"/>
              <a:t>answered</a:t>
            </a:r>
            <a:r>
              <a:rPr lang="en-US" sz="1600" dirty="0" smtClean="0"/>
              <a:t>.</a:t>
            </a:r>
          </a:p>
          <a:p>
            <a:pPr lvl="1"/>
            <a:r>
              <a:rPr lang="en-US" sz="1600" b="1" dirty="0"/>
              <a:t>If </a:t>
            </a:r>
            <a:r>
              <a:rPr lang="en-US" sz="1600" b="1" dirty="0" smtClean="0"/>
              <a:t>a student’s </a:t>
            </a:r>
            <a:r>
              <a:rPr lang="en-US" sz="1600" b="1" dirty="0"/>
              <a:t>test is paused for </a:t>
            </a:r>
            <a:r>
              <a:rPr lang="en-US" sz="1600" b="1" i="1" dirty="0"/>
              <a:t>more than 20 </a:t>
            </a:r>
            <a:r>
              <a:rPr lang="en-US" sz="1600" b="1" i="1" dirty="0" smtClean="0"/>
              <a:t>minutes </a:t>
            </a:r>
            <a:r>
              <a:rPr lang="en-US" sz="1600" i="1" dirty="0" smtClean="0"/>
              <a:t>and the student logs back in</a:t>
            </a:r>
            <a:r>
              <a:rPr lang="en-US" sz="1600" dirty="0" smtClean="0"/>
              <a:t>, he/she </a:t>
            </a:r>
            <a:r>
              <a:rPr lang="en-US" sz="1600" dirty="0"/>
              <a:t>cannot review </a:t>
            </a:r>
            <a:r>
              <a:rPr lang="en-US" sz="1600" dirty="0" smtClean="0"/>
              <a:t>questions </a:t>
            </a:r>
            <a:r>
              <a:rPr lang="en-US" sz="1600" dirty="0"/>
              <a:t>already answered. The only exception is if </a:t>
            </a:r>
            <a:r>
              <a:rPr lang="en-US" sz="1600" dirty="0" smtClean="0"/>
              <a:t>the student pauses </a:t>
            </a:r>
            <a:r>
              <a:rPr lang="en-US" sz="1600" dirty="0"/>
              <a:t>on a page that has at least one unanswered question.</a:t>
            </a:r>
            <a:endParaRPr lang="en-US" sz="1600" b="1" i="1" dirty="0" smtClean="0"/>
          </a:p>
          <a:p>
            <a:pPr marL="0" indent="0">
              <a:buNone/>
            </a:pPr>
            <a:endParaRPr lang="en-US" sz="2000" dirty="0" smtClean="0"/>
          </a:p>
          <a:p>
            <a:endParaRPr lang="en-US" sz="2000" dirty="0" smtClean="0"/>
          </a:p>
          <a:p>
            <a:pPr marL="0" indent="0">
              <a:buNone/>
            </a:pPr>
            <a:endParaRPr lang="en-US" sz="2000" dirty="0" smtClean="0"/>
          </a:p>
        </p:txBody>
      </p:sp>
      <p:pic>
        <p:nvPicPr>
          <p:cNvPr id="5" name="Picture 4" descr="C:\Users\clyde.mason\A-WORK\LOGOS\JSD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Shot 2015-09-15 at 10.15.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884208"/>
          </a:xfrm>
          <a:prstGeom prst="rect">
            <a:avLst/>
          </a:prstGeom>
        </p:spPr>
      </p:pic>
    </p:spTree>
    <p:extLst>
      <p:ext uri="{BB962C8B-B14F-4D97-AF65-F5344CB8AC3E}">
        <p14:creationId xmlns:p14="http://schemas.microsoft.com/office/powerpoint/2010/main" val="781732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895601" y="190500"/>
            <a:ext cx="5029200" cy="533400"/>
          </a:xfrm>
          <a:solidFill>
            <a:schemeClr val="accent3">
              <a:lumMod val="60000"/>
              <a:lumOff val="40000"/>
            </a:schemeClr>
          </a:solidFill>
          <a:scene3d>
            <a:camera prst="orthographicFront"/>
            <a:lightRig rig="threePt" dir="t"/>
          </a:scene3d>
          <a:sp3d>
            <a:bevelT/>
          </a:sp3d>
        </p:spPr>
        <p:txBody>
          <a:bodyPr>
            <a:normAutofit fontScale="90000"/>
          </a:bodyPr>
          <a:lstStyle/>
          <a:p>
            <a:r>
              <a:rPr lang="en-US" sz="3200" b="1" dirty="0" smtClean="0"/>
              <a:t>Basic Test Rules (cont.)</a:t>
            </a:r>
            <a:endParaRPr lang="en-US" sz="3200" b="1" dirty="0"/>
          </a:p>
        </p:txBody>
      </p:sp>
      <p:sp>
        <p:nvSpPr>
          <p:cNvPr id="4" name="Content Placeholder 3"/>
          <p:cNvSpPr>
            <a:spLocks noGrp="1"/>
          </p:cNvSpPr>
          <p:nvPr>
            <p:ph idx="1"/>
          </p:nvPr>
        </p:nvSpPr>
        <p:spPr>
          <a:xfrm>
            <a:off x="381000" y="1143000"/>
            <a:ext cx="8229600" cy="4830763"/>
          </a:xfrm>
        </p:spPr>
        <p:txBody>
          <a:bodyPr>
            <a:normAutofit fontScale="92500" lnSpcReduction="10000"/>
          </a:bodyPr>
          <a:lstStyle/>
          <a:p>
            <a:r>
              <a:rPr lang="en-US" sz="2000" i="1" dirty="0" smtClean="0"/>
              <a:t>The </a:t>
            </a:r>
            <a:r>
              <a:rPr lang="en-US" sz="2000" b="1" i="1" dirty="0" smtClean="0"/>
              <a:t>Writing Test </a:t>
            </a:r>
            <a:r>
              <a:rPr lang="en-US" sz="2000" i="1" dirty="0" smtClean="0"/>
              <a:t>and the </a:t>
            </a:r>
            <a:r>
              <a:rPr lang="en-US" sz="2000" b="1" i="1" dirty="0" smtClean="0"/>
              <a:t>Math 6</a:t>
            </a:r>
            <a:r>
              <a:rPr lang="en-US" sz="2000" b="1" i="1" baseline="30000" dirty="0" smtClean="0"/>
              <a:t>th</a:t>
            </a:r>
            <a:r>
              <a:rPr lang="en-US" sz="2000" b="1" i="1" dirty="0" smtClean="0"/>
              <a:t> Grade </a:t>
            </a:r>
            <a:r>
              <a:rPr lang="en-US" sz="2000" i="1" dirty="0" smtClean="0"/>
              <a:t>are segmented.</a:t>
            </a:r>
          </a:p>
          <a:p>
            <a:pPr lvl="1"/>
            <a:r>
              <a:rPr lang="en-US" sz="1600" i="1" dirty="0" smtClean="0"/>
              <a:t>In segmented tests, students must complete all questions in the first segment before moving on to the second segment.</a:t>
            </a:r>
            <a:endParaRPr lang="en-US" sz="2000" b="1" i="1" dirty="0" smtClean="0"/>
          </a:p>
          <a:p>
            <a:r>
              <a:rPr lang="en-US" sz="2000" b="1" i="1" dirty="0" smtClean="0"/>
              <a:t>For ELA Writing:</a:t>
            </a:r>
          </a:p>
          <a:p>
            <a:pPr lvl="1"/>
            <a:r>
              <a:rPr lang="en-US" sz="1600" dirty="0" smtClean="0"/>
              <a:t>Writing </a:t>
            </a:r>
            <a:r>
              <a:rPr lang="en-US" sz="1600" dirty="0"/>
              <a:t>is divided into two </a:t>
            </a:r>
            <a:r>
              <a:rPr lang="en-US" sz="1600" dirty="0" smtClean="0"/>
              <a:t>segments, </a:t>
            </a:r>
            <a:r>
              <a:rPr lang="en-US" sz="1600" dirty="0"/>
              <a:t>each with one written response required. </a:t>
            </a:r>
            <a:r>
              <a:rPr lang="en-US" sz="1600" dirty="0" smtClean="0"/>
              <a:t>The student </a:t>
            </a:r>
            <a:r>
              <a:rPr lang="en-US" sz="1600" dirty="0"/>
              <a:t>can pause </a:t>
            </a:r>
            <a:r>
              <a:rPr lang="en-US" sz="1600" dirty="0" smtClean="0"/>
              <a:t>within a </a:t>
            </a:r>
            <a:r>
              <a:rPr lang="en-US" sz="1600" dirty="0"/>
              <a:t>Writing </a:t>
            </a:r>
            <a:r>
              <a:rPr lang="en-US" sz="1600" dirty="0" smtClean="0"/>
              <a:t>segment </a:t>
            </a:r>
            <a:r>
              <a:rPr lang="en-US" sz="1600" dirty="0"/>
              <a:t>at any time</a:t>
            </a:r>
            <a:r>
              <a:rPr lang="en-US" sz="1600" dirty="0" smtClean="0"/>
              <a:t>.</a:t>
            </a:r>
          </a:p>
          <a:p>
            <a:pPr lvl="1"/>
            <a:r>
              <a:rPr lang="en-US" sz="1600" dirty="0"/>
              <a:t>For the first essay:  </a:t>
            </a:r>
            <a:r>
              <a:rPr lang="en-US" sz="1600" dirty="0" smtClean="0"/>
              <a:t>The student </a:t>
            </a:r>
            <a:r>
              <a:rPr lang="en-US" sz="1600" dirty="0"/>
              <a:t>can review and edit </a:t>
            </a:r>
            <a:r>
              <a:rPr lang="en-US" sz="1600" dirty="0" smtClean="0"/>
              <a:t>his/her </a:t>
            </a:r>
            <a:r>
              <a:rPr lang="en-US" sz="1600" dirty="0"/>
              <a:t>response until </a:t>
            </a:r>
            <a:r>
              <a:rPr lang="en-US" sz="1600" dirty="0" smtClean="0"/>
              <a:t>they </a:t>
            </a:r>
            <a:r>
              <a:rPr lang="en-US" sz="1600" dirty="0"/>
              <a:t>move on to the next </a:t>
            </a:r>
            <a:r>
              <a:rPr lang="en-US" sz="1600" dirty="0" smtClean="0"/>
              <a:t>segment. </a:t>
            </a:r>
            <a:r>
              <a:rPr lang="en-US" sz="1600" b="1" dirty="0"/>
              <a:t>Once </a:t>
            </a:r>
            <a:r>
              <a:rPr lang="en-US" sz="1600" b="1" dirty="0" smtClean="0"/>
              <a:t>a student moves on to the second segment, he/she </a:t>
            </a:r>
            <a:r>
              <a:rPr lang="en-US" sz="1600" b="1" dirty="0"/>
              <a:t>cannot go </a:t>
            </a:r>
            <a:r>
              <a:rPr lang="en-US" sz="1600" b="1" dirty="0" smtClean="0"/>
              <a:t>back to his/her first essay.   </a:t>
            </a:r>
            <a:r>
              <a:rPr lang="en-US" sz="1600" b="1" dirty="0" smtClean="0">
                <a:solidFill>
                  <a:srgbClr val="FF0000"/>
                </a:solidFill>
              </a:rPr>
              <a:t>(Students MUST finish their first writing essay BEFORE looking at or beginning the second writing essay.) </a:t>
            </a:r>
          </a:p>
          <a:p>
            <a:pPr lvl="1"/>
            <a:r>
              <a:rPr lang="en-US" sz="1600" dirty="0"/>
              <a:t>For the second essay: </a:t>
            </a:r>
            <a:r>
              <a:rPr lang="en-US" sz="1600" dirty="0" smtClean="0"/>
              <a:t>The student </a:t>
            </a:r>
            <a:r>
              <a:rPr lang="en-US" sz="1600" dirty="0"/>
              <a:t>can review and edit </a:t>
            </a:r>
            <a:r>
              <a:rPr lang="en-US" sz="1600" dirty="0" smtClean="0"/>
              <a:t>his/her </a:t>
            </a:r>
            <a:r>
              <a:rPr lang="en-US" sz="1600" dirty="0"/>
              <a:t>response until </a:t>
            </a:r>
            <a:r>
              <a:rPr lang="en-US" sz="1600" dirty="0" smtClean="0"/>
              <a:t>he/she is  </a:t>
            </a:r>
            <a:r>
              <a:rPr lang="en-US" sz="1600" dirty="0"/>
              <a:t>done and </a:t>
            </a:r>
            <a:r>
              <a:rPr lang="en-US" sz="1600" dirty="0" smtClean="0"/>
              <a:t>ready to submit the writing </a:t>
            </a:r>
            <a:r>
              <a:rPr lang="en-US" sz="1600" dirty="0"/>
              <a:t>test</a:t>
            </a:r>
            <a:r>
              <a:rPr lang="en-US" sz="1600" dirty="0" smtClean="0"/>
              <a:t>.</a:t>
            </a:r>
          </a:p>
          <a:p>
            <a:pPr lvl="1"/>
            <a:r>
              <a:rPr lang="en-US" sz="1600" dirty="0" smtClean="0"/>
              <a:t>Once the writing test has been submitted, neither the first or second essay can be reviewed or edited.</a:t>
            </a:r>
            <a:endParaRPr lang="en-US" sz="1600" dirty="0"/>
          </a:p>
          <a:p>
            <a:r>
              <a:rPr lang="en-US" sz="2000" b="1" i="1" dirty="0" smtClean="0"/>
              <a:t>For Math 6</a:t>
            </a:r>
            <a:r>
              <a:rPr lang="en-US" sz="2000" b="1" i="1" baseline="30000" dirty="0" smtClean="0"/>
              <a:t>th</a:t>
            </a:r>
            <a:r>
              <a:rPr lang="en-US" sz="2000" b="1" i="1" dirty="0" smtClean="0"/>
              <a:t> Grade:</a:t>
            </a:r>
          </a:p>
          <a:p>
            <a:pPr lvl="1"/>
            <a:r>
              <a:rPr lang="en-US" sz="1600" dirty="0" smtClean="0"/>
              <a:t>The first segment of the Math 6</a:t>
            </a:r>
            <a:r>
              <a:rPr lang="en-US" sz="1600" baseline="30000" dirty="0" smtClean="0"/>
              <a:t>th</a:t>
            </a:r>
            <a:r>
              <a:rPr lang="en-US" sz="1600" dirty="0" smtClean="0"/>
              <a:t> Test is a non-calculator segment.  Students can review and edit their responses until they move to the next segment.  Once they move on to the second segment, they cannot go back to the first segment.</a:t>
            </a:r>
          </a:p>
          <a:p>
            <a:pPr lvl="1"/>
            <a:r>
              <a:rPr lang="en-US" sz="1600" dirty="0" smtClean="0"/>
              <a:t>For the second segment, the use of a calculator is permitted.  Students can review and edit their responses until they are done and submit their test.</a:t>
            </a:r>
          </a:p>
          <a:p>
            <a:endParaRPr lang="en-US" sz="2000" dirty="0"/>
          </a:p>
          <a:p>
            <a:endParaRPr lang="en-US" sz="2000" dirty="0" smtClean="0"/>
          </a:p>
          <a:p>
            <a:pPr marL="0" indent="0">
              <a:buNone/>
            </a:pPr>
            <a:endParaRPr lang="en-US" sz="2000" dirty="0" smtClean="0"/>
          </a:p>
          <a:p>
            <a:endParaRPr lang="en-US" sz="2000" dirty="0" smtClean="0"/>
          </a:p>
          <a:p>
            <a:pPr marL="0" indent="0">
              <a:buNone/>
            </a:pPr>
            <a:endParaRPr lang="en-US" sz="2000" dirty="0" smtClean="0"/>
          </a:p>
        </p:txBody>
      </p:sp>
      <p:pic>
        <p:nvPicPr>
          <p:cNvPr id="5" name="Picture 4" descr="C:\Users\clyde.mason\A-WORK\LOGOS\JSD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Shot 2015-09-15 at 10.15.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418"/>
            <a:ext cx="9144000" cy="884208"/>
          </a:xfrm>
          <a:prstGeom prst="rect">
            <a:avLst/>
          </a:prstGeom>
        </p:spPr>
      </p:pic>
    </p:spTree>
    <p:extLst>
      <p:ext uri="{BB962C8B-B14F-4D97-AF65-F5344CB8AC3E}">
        <p14:creationId xmlns:p14="http://schemas.microsoft.com/office/powerpoint/2010/main" val="1645025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clyde.mason\A-WORK\LOGOS\JSD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clyde.mason\Desktop\SAGE Training Pictures\2014-12-25_19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65" y="2966357"/>
            <a:ext cx="8245475" cy="33458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clyde.mason\Desktop\SAGE Training Pictures\2014-12-25_19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2" y="1432441"/>
            <a:ext cx="4276725" cy="1181100"/>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31" name="Picture 7" descr="C:\Users\clyde.mason\Desktop\SAGE Training Pictures\2014-12-25_202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34" y="1432441"/>
            <a:ext cx="2584451" cy="895350"/>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1" y="164812"/>
            <a:ext cx="6248400" cy="584775"/>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3200" b="1" dirty="0" smtClean="0"/>
              <a:t>Navigation, Writing, and Test Tools</a:t>
            </a:r>
            <a:endParaRPr lang="en-US" sz="3200" b="1" dirty="0"/>
          </a:p>
        </p:txBody>
      </p:sp>
      <p:sp>
        <p:nvSpPr>
          <p:cNvPr id="4" name="TextBox 3"/>
          <p:cNvSpPr txBox="1"/>
          <p:nvPr/>
        </p:nvSpPr>
        <p:spPr>
          <a:xfrm>
            <a:off x="427034" y="1034534"/>
            <a:ext cx="2593977" cy="36933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b="1" dirty="0" smtClean="0"/>
              <a:t>Navigation Tools</a:t>
            </a:r>
            <a:endParaRPr lang="en-US" b="1" dirty="0"/>
          </a:p>
        </p:txBody>
      </p:sp>
      <p:sp>
        <p:nvSpPr>
          <p:cNvPr id="5" name="TextBox 4"/>
          <p:cNvSpPr txBox="1"/>
          <p:nvPr/>
        </p:nvSpPr>
        <p:spPr>
          <a:xfrm>
            <a:off x="4418012" y="1034534"/>
            <a:ext cx="4270828" cy="36933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b="1" dirty="0" smtClean="0"/>
              <a:t>Test Tools</a:t>
            </a:r>
            <a:endParaRPr lang="en-US" b="1" dirty="0"/>
          </a:p>
        </p:txBody>
      </p:sp>
      <p:sp>
        <p:nvSpPr>
          <p:cNvPr id="7" name="Rounded Rectangle 6"/>
          <p:cNvSpPr/>
          <p:nvPr/>
        </p:nvSpPr>
        <p:spPr>
          <a:xfrm>
            <a:off x="436561" y="3048000"/>
            <a:ext cx="1087439" cy="304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934200" y="2966357"/>
            <a:ext cx="1754640" cy="39596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24162" y="5524500"/>
            <a:ext cx="2514600" cy="36933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b="1" dirty="0" smtClean="0"/>
              <a:t>Writing Tools</a:t>
            </a:r>
            <a:endParaRPr lang="en-US" b="1" dirty="0"/>
          </a:p>
        </p:txBody>
      </p:sp>
      <p:sp>
        <p:nvSpPr>
          <p:cNvPr id="9" name="TextBox 8"/>
          <p:cNvSpPr txBox="1"/>
          <p:nvPr/>
        </p:nvSpPr>
        <p:spPr>
          <a:xfrm>
            <a:off x="1709734" y="2766536"/>
            <a:ext cx="350520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The </a:t>
            </a:r>
            <a:r>
              <a:rPr lang="en-US" b="1" dirty="0" smtClean="0"/>
              <a:t>Navigation Tools </a:t>
            </a:r>
            <a:r>
              <a:rPr lang="en-US" dirty="0" smtClean="0"/>
              <a:t>enable students to move to the next or previous test question, save answers during a test, and/or pause their test.</a:t>
            </a:r>
            <a:endParaRPr lang="en-US" dirty="0"/>
          </a:p>
        </p:txBody>
      </p:sp>
      <p:sp>
        <p:nvSpPr>
          <p:cNvPr id="10" name="TextBox 9"/>
          <p:cNvSpPr txBox="1"/>
          <p:nvPr/>
        </p:nvSpPr>
        <p:spPr>
          <a:xfrm>
            <a:off x="43433" y="4941937"/>
            <a:ext cx="3771900" cy="1815882"/>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600" dirty="0" smtClean="0"/>
              <a:t>Within the Writing Test, the </a:t>
            </a:r>
            <a:r>
              <a:rPr lang="en-US" sz="1600" b="1" dirty="0" smtClean="0"/>
              <a:t>Writing Tools </a:t>
            </a:r>
            <a:r>
              <a:rPr lang="en-US" sz="1600" dirty="0" smtClean="0"/>
              <a:t>enable students to bold text, italicize text, underline text, remove text formatting, increase or decrease text indentation, cut, copy, or paste text,  “undo” and “redo” recent writing actions, check spelling, and insert text symbols.</a:t>
            </a:r>
            <a:endParaRPr lang="en-US" sz="1600" dirty="0"/>
          </a:p>
        </p:txBody>
      </p:sp>
      <p:sp>
        <p:nvSpPr>
          <p:cNvPr id="14" name="TextBox 13"/>
          <p:cNvSpPr txBox="1"/>
          <p:nvPr/>
        </p:nvSpPr>
        <p:spPr>
          <a:xfrm>
            <a:off x="6113908" y="3505200"/>
            <a:ext cx="289560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b="1" dirty="0" smtClean="0"/>
              <a:t>Test Tools  </a:t>
            </a:r>
            <a:r>
              <a:rPr lang="en-US" dirty="0" smtClean="0"/>
              <a:t>help students to answer questions specific to the given test.  These will be reviewed on the next few slides.</a:t>
            </a:r>
            <a:endParaRPr lang="en-US" dirty="0"/>
          </a:p>
        </p:txBody>
      </p:sp>
      <p:sp>
        <p:nvSpPr>
          <p:cNvPr id="11" name="Rounded Rectangle 10"/>
          <p:cNvSpPr/>
          <p:nvPr/>
        </p:nvSpPr>
        <p:spPr>
          <a:xfrm>
            <a:off x="3834383" y="5410200"/>
            <a:ext cx="2128267" cy="228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2498048">
            <a:off x="868360" y="2318769"/>
            <a:ext cx="304800" cy="655191"/>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9245112">
            <a:off x="7409308" y="2384224"/>
            <a:ext cx="304800" cy="655191"/>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9962362">
            <a:off x="4956270" y="5645971"/>
            <a:ext cx="258778" cy="314723"/>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4408" y="5943600"/>
            <a:ext cx="5133975" cy="571500"/>
          </a:xfrm>
          <a:prstGeom prst="rect">
            <a:avLst/>
          </a:prstGeom>
          <a:noFill/>
          <a:ln w="9525">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07820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fade">
                                      <p:cBhvr>
                                        <p:cTn id="24" dur="500"/>
                                        <p:tgtEl>
                                          <p:spTgt spid="103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500"/>
                                        <p:tgtEl>
                                          <p:spTgt spid="1026"/>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1030"/>
                                        </p:tgtEl>
                                        <p:attrNameLst>
                                          <p:attrName>style.visibility</p:attrName>
                                        </p:attrNameLst>
                                      </p:cBhvr>
                                      <p:to>
                                        <p:strVal val="visible"/>
                                      </p:to>
                                    </p:set>
                                    <p:animEffect transition="in" filter="fade">
                                      <p:cBhvr>
                                        <p:cTn id="66" dur="500"/>
                                        <p:tgtEl>
                                          <p:spTgt spid="1030"/>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5" grpId="0" animBg="1"/>
      <p:bldP spid="8" grpId="0" animBg="1"/>
      <p:bldP spid="9" grpId="0" animBg="1"/>
      <p:bldP spid="10" grpId="0" animBg="1"/>
      <p:bldP spid="14" grpId="0" animBg="1"/>
      <p:bldP spid="11" grpId="0" animBg="1"/>
      <p:bldP spid="12"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clyde.mason\Desktop\SAGE Training Pictures\2014-12-25_19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7928850" cy="3707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0" y="1143000"/>
            <a:ext cx="45720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3600" b="1" dirty="0" smtClean="0"/>
              <a:t>Scoring Guide</a:t>
            </a:r>
            <a:endParaRPr lang="en-US" sz="3600" b="1" dirty="0"/>
          </a:p>
        </p:txBody>
      </p:sp>
      <p:sp>
        <p:nvSpPr>
          <p:cNvPr id="4" name="TextBox 3"/>
          <p:cNvSpPr txBox="1"/>
          <p:nvPr/>
        </p:nvSpPr>
        <p:spPr>
          <a:xfrm>
            <a:off x="5638800" y="3124200"/>
            <a:ext cx="3124200" cy="1754326"/>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Within the Writing test, the Scoring Guide allows students to see the proportional scoring weights for the different aspects of their written essays. </a:t>
            </a:r>
            <a:endParaRPr lang="en-US" dirty="0"/>
          </a:p>
        </p:txBody>
      </p:sp>
      <p:sp>
        <p:nvSpPr>
          <p:cNvPr id="5" name="Freeform 4"/>
          <p:cNvSpPr/>
          <p:nvPr/>
        </p:nvSpPr>
        <p:spPr>
          <a:xfrm>
            <a:off x="5133975" y="2428875"/>
            <a:ext cx="1133475" cy="419100"/>
          </a:xfrm>
          <a:custGeom>
            <a:avLst/>
            <a:gdLst>
              <a:gd name="connsiteX0" fmla="*/ 1133475 w 1133475"/>
              <a:gd name="connsiteY0" fmla="*/ 0 h 419100"/>
              <a:gd name="connsiteX1" fmla="*/ 628650 w 1133475"/>
              <a:gd name="connsiteY1" fmla="*/ 104775 h 419100"/>
              <a:gd name="connsiteX2" fmla="*/ 0 w 1133475"/>
              <a:gd name="connsiteY2" fmla="*/ 419100 h 419100"/>
            </a:gdLst>
            <a:ahLst/>
            <a:cxnLst>
              <a:cxn ang="0">
                <a:pos x="connsiteX0" y="connsiteY0"/>
              </a:cxn>
              <a:cxn ang="0">
                <a:pos x="connsiteX1" y="connsiteY1"/>
              </a:cxn>
              <a:cxn ang="0">
                <a:pos x="connsiteX2" y="connsiteY2"/>
              </a:cxn>
            </a:cxnLst>
            <a:rect l="l" t="t" r="r" b="b"/>
            <a:pathLst>
              <a:path w="1133475" h="419100">
                <a:moveTo>
                  <a:pt x="1133475" y="0"/>
                </a:moveTo>
                <a:cubicBezTo>
                  <a:pt x="975518" y="17462"/>
                  <a:pt x="817562" y="34925"/>
                  <a:pt x="628650" y="104775"/>
                </a:cubicBezTo>
                <a:cubicBezTo>
                  <a:pt x="439738" y="174625"/>
                  <a:pt x="219869" y="296862"/>
                  <a:pt x="0" y="419100"/>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192"/>
            <a:ext cx="9144000" cy="884208"/>
          </a:xfrm>
          <a:prstGeom prst="rect">
            <a:avLst/>
          </a:prstGeom>
        </p:spPr>
      </p:pic>
    </p:spTree>
    <p:extLst>
      <p:ext uri="{BB962C8B-B14F-4D97-AF65-F5344CB8AC3E}">
        <p14:creationId xmlns:p14="http://schemas.microsoft.com/office/powerpoint/2010/main" val="1132303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clyde.mason\Desktop\SAGE Training Pictures\2014-12-25_18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09" y="2286000"/>
            <a:ext cx="810201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38800" y="4191000"/>
            <a:ext cx="32004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Masking allows students to “mask” over options or items they want to temporarily remove from consideration.</a:t>
            </a:r>
            <a:endParaRPr lang="en-US" dirty="0"/>
          </a:p>
        </p:txBody>
      </p:sp>
      <p:sp>
        <p:nvSpPr>
          <p:cNvPr id="4" name="Freeform 3"/>
          <p:cNvSpPr/>
          <p:nvPr/>
        </p:nvSpPr>
        <p:spPr>
          <a:xfrm>
            <a:off x="4981575" y="2743199"/>
            <a:ext cx="1800225" cy="1343025"/>
          </a:xfrm>
          <a:custGeom>
            <a:avLst/>
            <a:gdLst>
              <a:gd name="connsiteX0" fmla="*/ 1762125 w 1762125"/>
              <a:gd name="connsiteY0" fmla="*/ 0 h 1504950"/>
              <a:gd name="connsiteX1" fmla="*/ 1228725 w 1762125"/>
              <a:gd name="connsiteY1" fmla="*/ 781050 h 1504950"/>
              <a:gd name="connsiteX2" fmla="*/ 0 w 1762125"/>
              <a:gd name="connsiteY2" fmla="*/ 1504950 h 1504950"/>
            </a:gdLst>
            <a:ahLst/>
            <a:cxnLst>
              <a:cxn ang="0">
                <a:pos x="connsiteX0" y="connsiteY0"/>
              </a:cxn>
              <a:cxn ang="0">
                <a:pos x="connsiteX1" y="connsiteY1"/>
              </a:cxn>
              <a:cxn ang="0">
                <a:pos x="connsiteX2" y="connsiteY2"/>
              </a:cxn>
            </a:cxnLst>
            <a:rect l="l" t="t" r="r" b="b"/>
            <a:pathLst>
              <a:path w="1762125" h="1504950">
                <a:moveTo>
                  <a:pt x="1762125" y="0"/>
                </a:moveTo>
                <a:cubicBezTo>
                  <a:pt x="1642268" y="265112"/>
                  <a:pt x="1522412" y="530225"/>
                  <a:pt x="1228725" y="781050"/>
                </a:cubicBezTo>
                <a:cubicBezTo>
                  <a:pt x="935038" y="1031875"/>
                  <a:pt x="467519" y="1268412"/>
                  <a:pt x="0" y="1504950"/>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90800" y="1371600"/>
            <a:ext cx="44958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3600" b="1" dirty="0" smtClean="0"/>
              <a:t>Masking</a:t>
            </a:r>
            <a:endParaRPr lang="en-US" sz="3600" b="1" dirty="0"/>
          </a:p>
        </p:txBody>
      </p:sp>
      <p:pic>
        <p:nvPicPr>
          <p:cNvPr id="7" name="Picture 6"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192"/>
            <a:ext cx="9144000" cy="884208"/>
          </a:xfrm>
          <a:prstGeom prst="rect">
            <a:avLst/>
          </a:prstGeom>
        </p:spPr>
      </p:pic>
    </p:spTree>
    <p:extLst>
      <p:ext uri="{BB962C8B-B14F-4D97-AF65-F5344CB8AC3E}">
        <p14:creationId xmlns:p14="http://schemas.microsoft.com/office/powerpoint/2010/main" val="3785939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clyde.mason\Desktop\SAGE Training Pictures\2014-12-25_18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20663"/>
            <a:ext cx="6896100" cy="3240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2600" y="1761018"/>
            <a:ext cx="3200400" cy="2031325"/>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The </a:t>
            </a:r>
            <a:r>
              <a:rPr lang="en-US" b="1" dirty="0" smtClean="0"/>
              <a:t>Dictionary</a:t>
            </a:r>
            <a:r>
              <a:rPr lang="en-US" dirty="0" smtClean="0"/>
              <a:t> allows students to: </a:t>
            </a:r>
          </a:p>
          <a:p>
            <a:r>
              <a:rPr lang="en-US" dirty="0" smtClean="0"/>
              <a:t>1) type in words they wish to have defined, and/or</a:t>
            </a:r>
          </a:p>
          <a:p>
            <a:r>
              <a:rPr lang="en-US" dirty="0" smtClean="0"/>
              <a:t>2) Click on this box to see the Spanish translation of a word displayed here.  </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642427"/>
            <a:ext cx="3370076" cy="2083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800" y="4975064"/>
            <a:ext cx="28194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The ELA: Writing, Reading, Language, and Listening Dictionary also provides a “Thesaurus” button.</a:t>
            </a:r>
            <a:endParaRPr lang="en-US" dirty="0"/>
          </a:p>
        </p:txBody>
      </p:sp>
      <p:sp>
        <p:nvSpPr>
          <p:cNvPr id="5" name="TextBox 4"/>
          <p:cNvSpPr txBox="1"/>
          <p:nvPr/>
        </p:nvSpPr>
        <p:spPr>
          <a:xfrm>
            <a:off x="1457325" y="1343025"/>
            <a:ext cx="3124200" cy="307777"/>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1400" b="1" dirty="0" smtClean="0"/>
              <a:t>Math and Science Dictionary</a:t>
            </a:r>
            <a:endParaRPr lang="en-US" sz="1400" b="1" dirty="0"/>
          </a:p>
        </p:txBody>
      </p:sp>
      <p:sp>
        <p:nvSpPr>
          <p:cNvPr id="8" name="TextBox 7"/>
          <p:cNvSpPr txBox="1"/>
          <p:nvPr/>
        </p:nvSpPr>
        <p:spPr>
          <a:xfrm>
            <a:off x="1066800" y="4317042"/>
            <a:ext cx="3370076" cy="307777"/>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1400" b="1" dirty="0" smtClean="0"/>
              <a:t>ELA Dictionary</a:t>
            </a:r>
            <a:endParaRPr lang="en-US" sz="1400" b="1" dirty="0"/>
          </a:p>
        </p:txBody>
      </p:sp>
      <p:sp>
        <p:nvSpPr>
          <p:cNvPr id="6" name="Freeform 5"/>
          <p:cNvSpPr/>
          <p:nvPr/>
        </p:nvSpPr>
        <p:spPr>
          <a:xfrm>
            <a:off x="3629025" y="5210175"/>
            <a:ext cx="2305050" cy="1303793"/>
          </a:xfrm>
          <a:custGeom>
            <a:avLst/>
            <a:gdLst>
              <a:gd name="connsiteX0" fmla="*/ 2305050 w 2305050"/>
              <a:gd name="connsiteY0" fmla="*/ 971550 h 1303793"/>
              <a:gd name="connsiteX1" fmla="*/ 1895475 w 2305050"/>
              <a:gd name="connsiteY1" fmla="*/ 1247775 h 1303793"/>
              <a:gd name="connsiteX2" fmla="*/ 0 w 2305050"/>
              <a:gd name="connsiteY2" fmla="*/ 0 h 1303793"/>
            </a:gdLst>
            <a:ahLst/>
            <a:cxnLst>
              <a:cxn ang="0">
                <a:pos x="connsiteX0" y="connsiteY0"/>
              </a:cxn>
              <a:cxn ang="0">
                <a:pos x="connsiteX1" y="connsiteY1"/>
              </a:cxn>
              <a:cxn ang="0">
                <a:pos x="connsiteX2" y="connsiteY2"/>
              </a:cxn>
            </a:cxnLst>
            <a:rect l="l" t="t" r="r" b="b"/>
            <a:pathLst>
              <a:path w="2305050" h="1303793">
                <a:moveTo>
                  <a:pt x="2305050" y="971550"/>
                </a:moveTo>
                <a:cubicBezTo>
                  <a:pt x="2292350" y="1190625"/>
                  <a:pt x="2279650" y="1409700"/>
                  <a:pt x="1895475" y="1247775"/>
                </a:cubicBezTo>
                <a:cubicBezTo>
                  <a:pt x="1511300" y="1085850"/>
                  <a:pt x="755650" y="542925"/>
                  <a:pt x="0" y="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34034"/>
            <a:ext cx="35814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3600" b="1" dirty="0" smtClean="0"/>
              <a:t>Dictionary</a:t>
            </a:r>
            <a:endParaRPr lang="en-US" sz="3600" b="1" dirty="0"/>
          </a:p>
        </p:txBody>
      </p:sp>
      <p:sp>
        <p:nvSpPr>
          <p:cNvPr id="9" name="Freeform 8"/>
          <p:cNvSpPr/>
          <p:nvPr/>
        </p:nvSpPr>
        <p:spPr>
          <a:xfrm>
            <a:off x="2905125" y="3581400"/>
            <a:ext cx="3758804" cy="374853"/>
          </a:xfrm>
          <a:custGeom>
            <a:avLst/>
            <a:gdLst>
              <a:gd name="connsiteX0" fmla="*/ 3562350 w 3758804"/>
              <a:gd name="connsiteY0" fmla="*/ 152400 h 374853"/>
              <a:gd name="connsiteX1" fmla="*/ 3362325 w 3758804"/>
              <a:gd name="connsiteY1" fmla="*/ 371475 h 374853"/>
              <a:gd name="connsiteX2" fmla="*/ 0 w 3758804"/>
              <a:gd name="connsiteY2" fmla="*/ 0 h 374853"/>
            </a:gdLst>
            <a:ahLst/>
            <a:cxnLst>
              <a:cxn ang="0">
                <a:pos x="connsiteX0" y="connsiteY0"/>
              </a:cxn>
              <a:cxn ang="0">
                <a:pos x="connsiteX1" y="connsiteY1"/>
              </a:cxn>
              <a:cxn ang="0">
                <a:pos x="connsiteX2" y="connsiteY2"/>
              </a:cxn>
            </a:cxnLst>
            <a:rect l="l" t="t" r="r" b="b"/>
            <a:pathLst>
              <a:path w="3758804" h="374853">
                <a:moveTo>
                  <a:pt x="3562350" y="152400"/>
                </a:moveTo>
                <a:cubicBezTo>
                  <a:pt x="3759200" y="274637"/>
                  <a:pt x="3956050" y="396875"/>
                  <a:pt x="3362325" y="371475"/>
                </a:cubicBezTo>
                <a:cubicBezTo>
                  <a:pt x="2768600" y="346075"/>
                  <a:pt x="1384300" y="173037"/>
                  <a:pt x="0" y="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436876" y="1419225"/>
            <a:ext cx="1868674" cy="409575"/>
          </a:xfrm>
          <a:custGeom>
            <a:avLst/>
            <a:gdLst>
              <a:gd name="connsiteX0" fmla="*/ 1657350 w 1657350"/>
              <a:gd name="connsiteY0" fmla="*/ 0 h 409575"/>
              <a:gd name="connsiteX1" fmla="*/ 1381125 w 1657350"/>
              <a:gd name="connsiteY1" fmla="*/ 180975 h 409575"/>
              <a:gd name="connsiteX2" fmla="*/ 0 w 1657350"/>
              <a:gd name="connsiteY2" fmla="*/ 409575 h 409575"/>
            </a:gdLst>
            <a:ahLst/>
            <a:cxnLst>
              <a:cxn ang="0">
                <a:pos x="connsiteX0" y="connsiteY0"/>
              </a:cxn>
              <a:cxn ang="0">
                <a:pos x="connsiteX1" y="connsiteY1"/>
              </a:cxn>
              <a:cxn ang="0">
                <a:pos x="connsiteX2" y="connsiteY2"/>
              </a:cxn>
            </a:cxnLst>
            <a:rect l="l" t="t" r="r" b="b"/>
            <a:pathLst>
              <a:path w="1657350" h="409575">
                <a:moveTo>
                  <a:pt x="1657350" y="0"/>
                </a:moveTo>
                <a:cubicBezTo>
                  <a:pt x="1657350" y="56356"/>
                  <a:pt x="1657350" y="112712"/>
                  <a:pt x="1381125" y="180975"/>
                </a:cubicBezTo>
                <a:cubicBezTo>
                  <a:pt x="1104900" y="249238"/>
                  <a:pt x="552450" y="329406"/>
                  <a:pt x="0" y="409575"/>
                </a:cubicBezTo>
              </a:path>
            </a:pathLst>
          </a:custGeom>
          <a:noFill/>
          <a:ln w="47625">
            <a:solidFill>
              <a:srgbClr val="C00000"/>
            </a:solidFill>
            <a:tailEnd type="triangle"/>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clyde.mason\A-WORK\LOGOS\JSD_logo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0"/>
          <p:cNvSpPr/>
          <p:nvPr/>
        </p:nvSpPr>
        <p:spPr>
          <a:xfrm>
            <a:off x="3305175" y="2085975"/>
            <a:ext cx="2257425" cy="981075"/>
          </a:xfrm>
          <a:custGeom>
            <a:avLst/>
            <a:gdLst>
              <a:gd name="connsiteX0" fmla="*/ 2257425 w 2257425"/>
              <a:gd name="connsiteY0" fmla="*/ 981075 h 981075"/>
              <a:gd name="connsiteX1" fmla="*/ 704850 w 2257425"/>
              <a:gd name="connsiteY1" fmla="*/ 733425 h 981075"/>
              <a:gd name="connsiteX2" fmla="*/ 0 w 2257425"/>
              <a:gd name="connsiteY2" fmla="*/ 0 h 981075"/>
            </a:gdLst>
            <a:ahLst/>
            <a:cxnLst>
              <a:cxn ang="0">
                <a:pos x="connsiteX0" y="connsiteY0"/>
              </a:cxn>
              <a:cxn ang="0">
                <a:pos x="connsiteX1" y="connsiteY1"/>
              </a:cxn>
              <a:cxn ang="0">
                <a:pos x="connsiteX2" y="connsiteY2"/>
              </a:cxn>
            </a:cxnLst>
            <a:rect l="l" t="t" r="r" b="b"/>
            <a:pathLst>
              <a:path w="2257425" h="981075">
                <a:moveTo>
                  <a:pt x="2257425" y="981075"/>
                </a:moveTo>
                <a:cubicBezTo>
                  <a:pt x="1669256" y="939006"/>
                  <a:pt x="1081087" y="896937"/>
                  <a:pt x="704850" y="733425"/>
                </a:cubicBezTo>
                <a:cubicBezTo>
                  <a:pt x="328613" y="569913"/>
                  <a:pt x="164306" y="284956"/>
                  <a:pt x="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7092418" y="12700"/>
            <a:ext cx="2051582" cy="901700"/>
          </a:xfrm>
          <a:prstGeom prst="rect">
            <a:avLst/>
          </a:prstGeom>
        </p:spPr>
      </p:pic>
    </p:spTree>
    <p:extLst>
      <p:ext uri="{BB962C8B-B14F-4D97-AF65-F5344CB8AC3E}">
        <p14:creationId xmlns:p14="http://schemas.microsoft.com/office/powerpoint/2010/main" val="1714451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fade">
                                      <p:cBhvr>
                                        <p:cTn id="41" dur="500"/>
                                        <p:tgtEl>
                                          <p:spTgt spid="2050"/>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right)">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6" grpId="0" animBg="1"/>
      <p:bldP spid="7"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clyde.mason\Desktop\SAGE Training Pictures\2014-12-25_18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6671459" cy="274319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clyde.mason\Desktop\SAGE Training Pictures\2014-12-25_1834_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2700" y="4114800"/>
            <a:ext cx="6248400" cy="26509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81300" y="2209800"/>
            <a:ext cx="27432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Clicking the “</a:t>
            </a:r>
            <a:r>
              <a:rPr lang="en-US" b="1" dirty="0" smtClean="0"/>
              <a:t>Calculator</a:t>
            </a:r>
            <a:r>
              <a:rPr lang="en-US" dirty="0" smtClean="0"/>
              <a:t>” button will provide an online calculator for students to use.</a:t>
            </a:r>
            <a:endParaRPr lang="en-US" dirty="0"/>
          </a:p>
        </p:txBody>
      </p:sp>
      <p:sp>
        <p:nvSpPr>
          <p:cNvPr id="4" name="TextBox 3"/>
          <p:cNvSpPr txBox="1"/>
          <p:nvPr/>
        </p:nvSpPr>
        <p:spPr>
          <a:xfrm>
            <a:off x="762000" y="4278051"/>
            <a:ext cx="28956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Clicking the “</a:t>
            </a:r>
            <a:r>
              <a:rPr lang="en-US" b="1" dirty="0" smtClean="0"/>
              <a:t>Notes</a:t>
            </a:r>
            <a:r>
              <a:rPr lang="en-US" dirty="0" smtClean="0"/>
              <a:t>” button will produce a notepad that students can use during the current testing session.</a:t>
            </a:r>
            <a:endParaRPr lang="en-US" dirty="0"/>
          </a:p>
        </p:txBody>
      </p:sp>
      <p:sp>
        <p:nvSpPr>
          <p:cNvPr id="5" name="TextBox 4"/>
          <p:cNvSpPr txBox="1"/>
          <p:nvPr/>
        </p:nvSpPr>
        <p:spPr>
          <a:xfrm>
            <a:off x="228600" y="5715000"/>
            <a:ext cx="3590925"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Any notes created during a testing session are NOT saved when the testing session is closed.</a:t>
            </a:r>
            <a:endParaRPr lang="en-US" dirty="0"/>
          </a:p>
        </p:txBody>
      </p:sp>
      <p:sp>
        <p:nvSpPr>
          <p:cNvPr id="6" name="TextBox 5"/>
          <p:cNvSpPr txBox="1"/>
          <p:nvPr/>
        </p:nvSpPr>
        <p:spPr>
          <a:xfrm>
            <a:off x="2781301" y="164813"/>
            <a:ext cx="4149682" cy="52322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2800" b="1" dirty="0" smtClean="0"/>
              <a:t>Calculator and Note Tools</a:t>
            </a:r>
            <a:endParaRPr lang="en-US" sz="2800" b="1" dirty="0"/>
          </a:p>
        </p:txBody>
      </p:sp>
      <p:sp>
        <p:nvSpPr>
          <p:cNvPr id="7" name="Freeform 6"/>
          <p:cNvSpPr/>
          <p:nvPr/>
        </p:nvSpPr>
        <p:spPr>
          <a:xfrm>
            <a:off x="2047875" y="1456947"/>
            <a:ext cx="3705225" cy="278297"/>
          </a:xfrm>
          <a:custGeom>
            <a:avLst/>
            <a:gdLst>
              <a:gd name="connsiteX0" fmla="*/ 3705225 w 3705225"/>
              <a:gd name="connsiteY0" fmla="*/ 95628 h 278297"/>
              <a:gd name="connsiteX1" fmla="*/ 3314700 w 3705225"/>
              <a:gd name="connsiteY1" fmla="*/ 276603 h 278297"/>
              <a:gd name="connsiteX2" fmla="*/ 1771650 w 3705225"/>
              <a:gd name="connsiteY2" fmla="*/ 378 h 278297"/>
              <a:gd name="connsiteX3" fmla="*/ 0 w 3705225"/>
              <a:gd name="connsiteY3" fmla="*/ 228978 h 278297"/>
            </a:gdLst>
            <a:ahLst/>
            <a:cxnLst>
              <a:cxn ang="0">
                <a:pos x="connsiteX0" y="connsiteY0"/>
              </a:cxn>
              <a:cxn ang="0">
                <a:pos x="connsiteX1" y="connsiteY1"/>
              </a:cxn>
              <a:cxn ang="0">
                <a:pos x="connsiteX2" y="connsiteY2"/>
              </a:cxn>
              <a:cxn ang="0">
                <a:pos x="connsiteX3" y="connsiteY3"/>
              </a:cxn>
            </a:cxnLst>
            <a:rect l="l" t="t" r="r" b="b"/>
            <a:pathLst>
              <a:path w="3705225" h="278297">
                <a:moveTo>
                  <a:pt x="3705225" y="95628"/>
                </a:moveTo>
                <a:cubicBezTo>
                  <a:pt x="3671093" y="194053"/>
                  <a:pt x="3636962" y="292478"/>
                  <a:pt x="3314700" y="276603"/>
                </a:cubicBezTo>
                <a:cubicBezTo>
                  <a:pt x="2992438" y="260728"/>
                  <a:pt x="2324100" y="8315"/>
                  <a:pt x="1771650" y="378"/>
                </a:cubicBezTo>
                <a:cubicBezTo>
                  <a:pt x="1219200" y="-7560"/>
                  <a:pt x="609600" y="110709"/>
                  <a:pt x="0" y="228978"/>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172075" y="4457700"/>
            <a:ext cx="3187371" cy="622767"/>
          </a:xfrm>
          <a:custGeom>
            <a:avLst/>
            <a:gdLst>
              <a:gd name="connsiteX0" fmla="*/ 3009900 w 3187371"/>
              <a:gd name="connsiteY0" fmla="*/ 0 h 622767"/>
              <a:gd name="connsiteX1" fmla="*/ 2857500 w 3187371"/>
              <a:gd name="connsiteY1" fmla="*/ 619125 h 622767"/>
              <a:gd name="connsiteX2" fmla="*/ 0 w 3187371"/>
              <a:gd name="connsiteY2" fmla="*/ 209550 h 622767"/>
            </a:gdLst>
            <a:ahLst/>
            <a:cxnLst>
              <a:cxn ang="0">
                <a:pos x="connsiteX0" y="connsiteY0"/>
              </a:cxn>
              <a:cxn ang="0">
                <a:pos x="connsiteX1" y="connsiteY1"/>
              </a:cxn>
              <a:cxn ang="0">
                <a:pos x="connsiteX2" y="connsiteY2"/>
              </a:cxn>
            </a:cxnLst>
            <a:rect l="l" t="t" r="r" b="b"/>
            <a:pathLst>
              <a:path w="3187371" h="622767">
                <a:moveTo>
                  <a:pt x="3009900" y="0"/>
                </a:moveTo>
                <a:cubicBezTo>
                  <a:pt x="3184525" y="292100"/>
                  <a:pt x="3359150" y="584200"/>
                  <a:pt x="2857500" y="619125"/>
                </a:cubicBezTo>
                <a:cubicBezTo>
                  <a:pt x="2355850" y="654050"/>
                  <a:pt x="1177925" y="431800"/>
                  <a:pt x="0" y="209550"/>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0" y="3962401"/>
            <a:ext cx="9144000" cy="38102"/>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C:\Users\clyde.mason\A-WORK\LOGOS\JSD_logo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6946308" y="0"/>
            <a:ext cx="2132378" cy="850555"/>
          </a:xfrm>
          <a:prstGeom prst="rect">
            <a:avLst/>
          </a:prstGeom>
        </p:spPr>
      </p:pic>
    </p:spTree>
    <p:extLst>
      <p:ext uri="{BB962C8B-B14F-4D97-AF65-F5344CB8AC3E}">
        <p14:creationId xmlns:p14="http://schemas.microsoft.com/office/powerpoint/2010/main" val="4210955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fade">
                                      <p:cBhvr>
                                        <p:cTn id="24" dur="500"/>
                                        <p:tgtEl>
                                          <p:spTgt spid="614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2472"/>
            <a:ext cx="8229600" cy="535165"/>
          </a:xfrm>
        </p:spPr>
        <p:txBody>
          <a:bodyPr>
            <a:normAutofit fontScale="90000"/>
          </a:bodyPr>
          <a:lstStyle/>
          <a:p>
            <a:r>
              <a:rPr lang="en-US" dirty="0" smtClean="0"/>
              <a:t>Make sure that…</a:t>
            </a:r>
            <a:endParaRPr lang="en-US" dirty="0"/>
          </a:p>
        </p:txBody>
      </p:sp>
      <p:sp>
        <p:nvSpPr>
          <p:cNvPr id="3" name="Content Placeholder 2"/>
          <p:cNvSpPr>
            <a:spLocks noGrp="1"/>
          </p:cNvSpPr>
          <p:nvPr>
            <p:ph idx="1"/>
          </p:nvPr>
        </p:nvSpPr>
        <p:spPr/>
        <p:txBody>
          <a:bodyPr>
            <a:normAutofit fontScale="92500"/>
          </a:bodyPr>
          <a:lstStyle/>
          <a:p>
            <a:r>
              <a:rPr lang="en-US" sz="2400" b="1" dirty="0" smtClean="0"/>
              <a:t>All teachers, and other staff members, who assist with Summative SAGE assessments in any way, have completed testing ethics training.</a:t>
            </a:r>
          </a:p>
          <a:p>
            <a:r>
              <a:rPr lang="en-US" sz="2400" b="1" dirty="0" smtClean="0"/>
              <a:t>Teachers and other staff members are provided with a copy of USOE’s </a:t>
            </a:r>
            <a:r>
              <a:rPr lang="en-US" sz="2400" b="1" dirty="0" smtClean="0">
                <a:hlinkClick r:id="rId2"/>
              </a:rPr>
              <a:t>“Testing Ethics Policy” </a:t>
            </a:r>
            <a:r>
              <a:rPr lang="en-US" sz="2400" b="1" dirty="0" smtClean="0"/>
              <a:t>document and informed of their responsibility to understand and follow the document’s contents.</a:t>
            </a:r>
          </a:p>
          <a:p>
            <a:r>
              <a:rPr lang="en-US" sz="2400" b="1" dirty="0" smtClean="0"/>
              <a:t>Signed documentation is maintained verifying teachers’, and other staff members’, understanding of ethical testing procedures and agreement to follow ethical testing practices.  </a:t>
            </a:r>
            <a:r>
              <a:rPr lang="en-US" sz="2400" b="1" dirty="0" smtClean="0">
                <a:hlinkClick r:id="rId3"/>
              </a:rPr>
              <a:t>(</a:t>
            </a:r>
            <a:r>
              <a:rPr lang="en-US" sz="2400" b="1" i="1" dirty="0" smtClean="0">
                <a:hlinkClick r:id="rId3"/>
              </a:rPr>
              <a:t>Ethics Policy Sign-off form</a:t>
            </a:r>
            <a:r>
              <a:rPr lang="en-US" sz="2400" b="1" dirty="0" smtClean="0">
                <a:hlinkClick r:id="rId3"/>
              </a:rPr>
              <a:t>)</a:t>
            </a:r>
            <a:endParaRPr lang="en-US" sz="2400" b="1" dirty="0" smtClean="0"/>
          </a:p>
          <a:p>
            <a:r>
              <a:rPr lang="en-US" sz="2400" dirty="0"/>
              <a:t>The new SAGE browser must be installed on every machine that will be used for testing</a:t>
            </a:r>
            <a:endParaRPr lang="en-US" sz="2400" b="1" dirty="0" smtClean="0"/>
          </a:p>
          <a:p>
            <a:pPr marL="0" indent="0">
              <a:buNone/>
            </a:pPr>
            <a:endParaRPr lang="en-US" sz="2400" b="1" dirty="0" smtClean="0"/>
          </a:p>
          <a:p>
            <a:endParaRPr lang="en-US" dirty="0"/>
          </a:p>
        </p:txBody>
      </p:sp>
      <p:pic>
        <p:nvPicPr>
          <p:cNvPr id="4" name="Picture 3"/>
          <p:cNvPicPr>
            <a:picLocks noChangeAspect="1"/>
          </p:cNvPicPr>
          <p:nvPr/>
        </p:nvPicPr>
        <p:blipFill>
          <a:blip r:embed="rId4"/>
          <a:stretch>
            <a:fillRect/>
          </a:stretch>
        </p:blipFill>
        <p:spPr>
          <a:xfrm>
            <a:off x="4659341" y="5516563"/>
            <a:ext cx="1244600" cy="1219200"/>
          </a:xfrm>
          <a:prstGeom prst="rect">
            <a:avLst/>
          </a:prstGeom>
        </p:spPr>
      </p:pic>
    </p:spTree>
    <p:extLst>
      <p:ext uri="{BB962C8B-B14F-4D97-AF65-F5344CB8AC3E}">
        <p14:creationId xmlns:p14="http://schemas.microsoft.com/office/powerpoint/2010/main" val="2043089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28850"/>
            <a:ext cx="8534400" cy="342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6775" y="3019785"/>
            <a:ext cx="38100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Some SAGE assessments provide a “</a:t>
            </a:r>
            <a:r>
              <a:rPr lang="en-US" b="1" dirty="0" smtClean="0"/>
              <a:t>Formula”</a:t>
            </a:r>
            <a:r>
              <a:rPr lang="en-US" dirty="0" smtClean="0"/>
              <a:t> button to access formulas and/or charts to assist in solving test questions.</a:t>
            </a:r>
            <a:endParaRPr lang="en-US" dirty="0"/>
          </a:p>
        </p:txBody>
      </p:sp>
      <p:sp>
        <p:nvSpPr>
          <p:cNvPr id="4" name="Freeform 3"/>
          <p:cNvSpPr/>
          <p:nvPr/>
        </p:nvSpPr>
        <p:spPr>
          <a:xfrm>
            <a:off x="2057400" y="2528887"/>
            <a:ext cx="5629275" cy="600075"/>
          </a:xfrm>
          <a:custGeom>
            <a:avLst/>
            <a:gdLst>
              <a:gd name="connsiteX0" fmla="*/ 5629275 w 5629275"/>
              <a:gd name="connsiteY0" fmla="*/ 0 h 600075"/>
              <a:gd name="connsiteX1" fmla="*/ 4991100 w 5629275"/>
              <a:gd name="connsiteY1" fmla="*/ 219075 h 600075"/>
              <a:gd name="connsiteX2" fmla="*/ 1914525 w 5629275"/>
              <a:gd name="connsiteY2" fmla="*/ 209550 h 600075"/>
              <a:gd name="connsiteX3" fmla="*/ 0 w 5629275"/>
              <a:gd name="connsiteY3" fmla="*/ 600075 h 600075"/>
            </a:gdLst>
            <a:ahLst/>
            <a:cxnLst>
              <a:cxn ang="0">
                <a:pos x="connsiteX0" y="connsiteY0"/>
              </a:cxn>
              <a:cxn ang="0">
                <a:pos x="connsiteX1" y="connsiteY1"/>
              </a:cxn>
              <a:cxn ang="0">
                <a:pos x="connsiteX2" y="connsiteY2"/>
              </a:cxn>
              <a:cxn ang="0">
                <a:pos x="connsiteX3" y="connsiteY3"/>
              </a:cxn>
            </a:cxnLst>
            <a:rect l="l" t="t" r="r" b="b"/>
            <a:pathLst>
              <a:path w="5629275" h="600075">
                <a:moveTo>
                  <a:pt x="5629275" y="0"/>
                </a:moveTo>
                <a:cubicBezTo>
                  <a:pt x="5619750" y="92075"/>
                  <a:pt x="5610225" y="184150"/>
                  <a:pt x="4991100" y="219075"/>
                </a:cubicBezTo>
                <a:cubicBezTo>
                  <a:pt x="4371975" y="254000"/>
                  <a:pt x="2746375" y="146050"/>
                  <a:pt x="1914525" y="209550"/>
                </a:cubicBezTo>
                <a:cubicBezTo>
                  <a:pt x="1082675" y="273050"/>
                  <a:pt x="541337" y="436562"/>
                  <a:pt x="0" y="600075"/>
                </a:cubicBezTo>
              </a:path>
            </a:pathLst>
          </a:custGeom>
          <a:noFill/>
          <a:ln w="47625">
            <a:solidFill>
              <a:srgbClr val="C00000"/>
            </a:solidFill>
            <a:tailEnd type="triangle"/>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1143000"/>
            <a:ext cx="51054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3600" b="1" dirty="0" smtClean="0"/>
              <a:t>Formulas</a:t>
            </a:r>
            <a:endParaRPr lang="en-US" sz="3600" b="1" dirty="0"/>
          </a:p>
        </p:txBody>
      </p:sp>
      <p:pic>
        <p:nvPicPr>
          <p:cNvPr id="7" name="Picture 6"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192"/>
            <a:ext cx="9144000" cy="884208"/>
          </a:xfrm>
          <a:prstGeom prst="rect">
            <a:avLst/>
          </a:prstGeom>
        </p:spPr>
      </p:pic>
    </p:spTree>
    <p:extLst>
      <p:ext uri="{BB962C8B-B14F-4D97-AF65-F5344CB8AC3E}">
        <p14:creationId xmlns:p14="http://schemas.microsoft.com/office/powerpoint/2010/main" val="2669440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clyde.mason\Desktop\SAGE Training Pictures\2014-12-25_19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3505200"/>
            <a:ext cx="4276725" cy="1181100"/>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1524000"/>
            <a:ext cx="36576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Test Tools also include  “Zoom Out” and “Zoom In” buttons to enlarge or decrease the font size during testing.</a:t>
            </a:r>
            <a:endParaRPr lang="en-US" dirty="0"/>
          </a:p>
        </p:txBody>
      </p:sp>
      <p:sp>
        <p:nvSpPr>
          <p:cNvPr id="5" name="TextBox 4"/>
          <p:cNvSpPr txBox="1"/>
          <p:nvPr/>
        </p:nvSpPr>
        <p:spPr>
          <a:xfrm>
            <a:off x="5876925" y="1447800"/>
            <a:ext cx="3114675"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In the upper right corner of each SAGE test, there is a “</a:t>
            </a:r>
            <a:r>
              <a:rPr lang="en-US" b="1" dirty="0" smtClean="0"/>
              <a:t>?</a:t>
            </a:r>
            <a:r>
              <a:rPr lang="en-US" dirty="0" smtClean="0"/>
              <a:t>” button to provide help in using all Testing Tools.</a:t>
            </a:r>
            <a:endParaRPr lang="en-US" dirty="0"/>
          </a:p>
        </p:txBody>
      </p:sp>
      <p:sp>
        <p:nvSpPr>
          <p:cNvPr id="7" name="TextBox 6"/>
          <p:cNvSpPr txBox="1"/>
          <p:nvPr/>
        </p:nvSpPr>
        <p:spPr>
          <a:xfrm>
            <a:off x="6172200" y="3962400"/>
            <a:ext cx="2819400" cy="2308324"/>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Also in the upper right corner of each SAGE test, there is this button which allows students to adjust the volume of sound during the Listening portion of the ELA test or when using Text-to-Speech.</a:t>
            </a:r>
            <a:endParaRPr lang="en-US" dirty="0"/>
          </a:p>
        </p:txBody>
      </p:sp>
      <p:sp>
        <p:nvSpPr>
          <p:cNvPr id="6" name="TextBox 5"/>
          <p:cNvSpPr txBox="1"/>
          <p:nvPr/>
        </p:nvSpPr>
        <p:spPr>
          <a:xfrm>
            <a:off x="3138487" y="134034"/>
            <a:ext cx="43053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3600" b="1" dirty="0" smtClean="0"/>
              <a:t>Additional Test Tools</a:t>
            </a:r>
            <a:endParaRPr lang="en-US" sz="3600" b="1" dirty="0"/>
          </a:p>
        </p:txBody>
      </p:sp>
      <p:sp>
        <p:nvSpPr>
          <p:cNvPr id="8" name="Freeform 7"/>
          <p:cNvSpPr/>
          <p:nvPr/>
        </p:nvSpPr>
        <p:spPr>
          <a:xfrm>
            <a:off x="1685924" y="2548728"/>
            <a:ext cx="3457576" cy="1308898"/>
          </a:xfrm>
          <a:custGeom>
            <a:avLst/>
            <a:gdLst>
              <a:gd name="connsiteX0" fmla="*/ 0 w 3429000"/>
              <a:gd name="connsiteY0" fmla="*/ 5463 h 1291338"/>
              <a:gd name="connsiteX1" fmla="*/ 1143000 w 3429000"/>
              <a:gd name="connsiteY1" fmla="*/ 195963 h 1291338"/>
              <a:gd name="connsiteX2" fmla="*/ 3429000 w 3429000"/>
              <a:gd name="connsiteY2" fmla="*/ 1291338 h 1291338"/>
            </a:gdLst>
            <a:ahLst/>
            <a:cxnLst>
              <a:cxn ang="0">
                <a:pos x="connsiteX0" y="connsiteY0"/>
              </a:cxn>
              <a:cxn ang="0">
                <a:pos x="connsiteX1" y="connsiteY1"/>
              </a:cxn>
              <a:cxn ang="0">
                <a:pos x="connsiteX2" y="connsiteY2"/>
              </a:cxn>
            </a:cxnLst>
            <a:rect l="l" t="t" r="r" b="b"/>
            <a:pathLst>
              <a:path w="3429000" h="1291338">
                <a:moveTo>
                  <a:pt x="0" y="5463"/>
                </a:moveTo>
                <a:cubicBezTo>
                  <a:pt x="285750" y="-6444"/>
                  <a:pt x="571500" y="-18350"/>
                  <a:pt x="1143000" y="195963"/>
                </a:cubicBezTo>
                <a:cubicBezTo>
                  <a:pt x="1714500" y="410276"/>
                  <a:pt x="2571750" y="850807"/>
                  <a:pt x="3429000" y="1291338"/>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5924" y="2548727"/>
            <a:ext cx="2886075" cy="1308897"/>
          </a:xfrm>
          <a:custGeom>
            <a:avLst/>
            <a:gdLst>
              <a:gd name="connsiteX0" fmla="*/ 38100 w 2781300"/>
              <a:gd name="connsiteY0" fmla="*/ 3972 h 1261272"/>
              <a:gd name="connsiteX1" fmla="*/ 381000 w 2781300"/>
              <a:gd name="connsiteY1" fmla="*/ 194472 h 1261272"/>
              <a:gd name="connsiteX2" fmla="*/ 2781300 w 2781300"/>
              <a:gd name="connsiteY2" fmla="*/ 1261272 h 1261272"/>
            </a:gdLst>
            <a:ahLst/>
            <a:cxnLst>
              <a:cxn ang="0">
                <a:pos x="connsiteX0" y="connsiteY0"/>
              </a:cxn>
              <a:cxn ang="0">
                <a:pos x="connsiteX1" y="connsiteY1"/>
              </a:cxn>
              <a:cxn ang="0">
                <a:pos x="connsiteX2" y="connsiteY2"/>
              </a:cxn>
            </a:cxnLst>
            <a:rect l="l" t="t" r="r" b="b"/>
            <a:pathLst>
              <a:path w="2781300" h="1261272">
                <a:moveTo>
                  <a:pt x="38100" y="3972"/>
                </a:moveTo>
                <a:cubicBezTo>
                  <a:pt x="-19050" y="-5553"/>
                  <a:pt x="-76200" y="-15078"/>
                  <a:pt x="381000" y="194472"/>
                </a:cubicBezTo>
                <a:cubicBezTo>
                  <a:pt x="838200" y="404022"/>
                  <a:pt x="1809750" y="832647"/>
                  <a:pt x="2781300" y="1261272"/>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038725" y="2619375"/>
            <a:ext cx="1876425" cy="847725"/>
          </a:xfrm>
          <a:custGeom>
            <a:avLst/>
            <a:gdLst>
              <a:gd name="connsiteX0" fmla="*/ 1876425 w 1876425"/>
              <a:gd name="connsiteY0" fmla="*/ 0 h 847725"/>
              <a:gd name="connsiteX1" fmla="*/ 1038225 w 1876425"/>
              <a:gd name="connsiteY1" fmla="*/ 361950 h 847725"/>
              <a:gd name="connsiteX2" fmla="*/ 304800 w 1876425"/>
              <a:gd name="connsiteY2" fmla="*/ 419100 h 847725"/>
              <a:gd name="connsiteX3" fmla="*/ 0 w 1876425"/>
              <a:gd name="connsiteY3" fmla="*/ 847725 h 847725"/>
            </a:gdLst>
            <a:ahLst/>
            <a:cxnLst>
              <a:cxn ang="0">
                <a:pos x="connsiteX0" y="connsiteY0"/>
              </a:cxn>
              <a:cxn ang="0">
                <a:pos x="connsiteX1" y="connsiteY1"/>
              </a:cxn>
              <a:cxn ang="0">
                <a:pos x="connsiteX2" y="connsiteY2"/>
              </a:cxn>
              <a:cxn ang="0">
                <a:pos x="connsiteX3" y="connsiteY3"/>
              </a:cxn>
            </a:cxnLst>
            <a:rect l="l" t="t" r="r" b="b"/>
            <a:pathLst>
              <a:path w="1876425" h="847725">
                <a:moveTo>
                  <a:pt x="1876425" y="0"/>
                </a:moveTo>
                <a:cubicBezTo>
                  <a:pt x="1588293" y="146050"/>
                  <a:pt x="1300162" y="292100"/>
                  <a:pt x="1038225" y="361950"/>
                </a:cubicBezTo>
                <a:cubicBezTo>
                  <a:pt x="776287" y="431800"/>
                  <a:pt x="477837" y="338138"/>
                  <a:pt x="304800" y="419100"/>
                </a:cubicBezTo>
                <a:cubicBezTo>
                  <a:pt x="131762" y="500063"/>
                  <a:pt x="65881" y="673894"/>
                  <a:pt x="0" y="847725"/>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572123" y="3255015"/>
            <a:ext cx="3109377" cy="869310"/>
          </a:xfrm>
          <a:custGeom>
            <a:avLst/>
            <a:gdLst>
              <a:gd name="connsiteX0" fmla="*/ 2990850 w 3166526"/>
              <a:gd name="connsiteY0" fmla="*/ 869310 h 869310"/>
              <a:gd name="connsiteX1" fmla="*/ 2838450 w 3166526"/>
              <a:gd name="connsiteY1" fmla="*/ 21585 h 869310"/>
              <a:gd name="connsiteX2" fmla="*/ 0 w 3166526"/>
              <a:gd name="connsiteY2" fmla="*/ 335910 h 869310"/>
            </a:gdLst>
            <a:ahLst/>
            <a:cxnLst>
              <a:cxn ang="0">
                <a:pos x="connsiteX0" y="connsiteY0"/>
              </a:cxn>
              <a:cxn ang="0">
                <a:pos x="connsiteX1" y="connsiteY1"/>
              </a:cxn>
              <a:cxn ang="0">
                <a:pos x="connsiteX2" y="connsiteY2"/>
              </a:cxn>
            </a:cxnLst>
            <a:rect l="l" t="t" r="r" b="b"/>
            <a:pathLst>
              <a:path w="3166526" h="869310">
                <a:moveTo>
                  <a:pt x="2990850" y="869310"/>
                </a:moveTo>
                <a:cubicBezTo>
                  <a:pt x="3163887" y="489897"/>
                  <a:pt x="3336925" y="110485"/>
                  <a:pt x="2838450" y="21585"/>
                </a:cubicBezTo>
                <a:cubicBezTo>
                  <a:pt x="2339975" y="-67315"/>
                  <a:pt x="1169987" y="134297"/>
                  <a:pt x="0" y="335910"/>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43500" y="3505200"/>
            <a:ext cx="428624" cy="228600"/>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7576725" y="0"/>
            <a:ext cx="1567273" cy="901700"/>
          </a:xfrm>
          <a:prstGeom prst="rect">
            <a:avLst/>
          </a:prstGeom>
        </p:spPr>
      </p:pic>
    </p:spTree>
    <p:extLst>
      <p:ext uri="{BB962C8B-B14F-4D97-AF65-F5344CB8AC3E}">
        <p14:creationId xmlns:p14="http://schemas.microsoft.com/office/powerpoint/2010/main" val="2473556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500"/>
                                        <p:tgtEl>
                                          <p:spTgt spid="12"/>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animBg="1"/>
      <p:bldP spid="8" grpId="0" animBg="1"/>
      <p:bldP spid="10"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C:\Users\clyde.mason\Desktop\SAGE Training Pictures\2014-12-25_19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15" y="2438400"/>
            <a:ext cx="8756569"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700" y="1219200"/>
            <a:ext cx="8721684"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Each SAGE test question has one or more sets of three horizontal bars.         When clicked, these horizontal bars provide a “Context Menu” of available actions for that question.  An example of a “Context Menu” is provided below:</a:t>
            </a:r>
            <a:endParaRPr lang="en-US" dirty="0"/>
          </a:p>
        </p:txBody>
      </p:sp>
      <p:sp>
        <p:nvSpPr>
          <p:cNvPr id="4" name="TextBox 3"/>
          <p:cNvSpPr txBox="1"/>
          <p:nvPr/>
        </p:nvSpPr>
        <p:spPr>
          <a:xfrm>
            <a:off x="838200" y="3048000"/>
            <a:ext cx="251460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The “</a:t>
            </a:r>
            <a:r>
              <a:rPr lang="en-US" b="1" dirty="0" smtClean="0"/>
              <a:t>Tutorial</a:t>
            </a:r>
            <a:r>
              <a:rPr lang="en-US" dirty="0" smtClean="0"/>
              <a:t>” provides a video clip to help the student know how to respond to the given question.</a:t>
            </a:r>
            <a:endParaRPr lang="en-US" dirty="0"/>
          </a:p>
        </p:txBody>
      </p:sp>
      <p:sp>
        <p:nvSpPr>
          <p:cNvPr id="5" name="TextBox 4"/>
          <p:cNvSpPr txBox="1"/>
          <p:nvPr/>
        </p:nvSpPr>
        <p:spPr>
          <a:xfrm>
            <a:off x="533400" y="4648200"/>
            <a:ext cx="289560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If the student wants to “flag” the question and revisit it later, the “</a:t>
            </a:r>
            <a:r>
              <a:rPr lang="en-US" b="1" dirty="0" smtClean="0"/>
              <a:t>Mark for Review “ </a:t>
            </a:r>
            <a:r>
              <a:rPr lang="en-US" dirty="0" smtClean="0"/>
              <a:t>option would be selected.</a:t>
            </a:r>
            <a:endParaRPr lang="en-US" dirty="0"/>
          </a:p>
        </p:txBody>
      </p:sp>
      <p:sp>
        <p:nvSpPr>
          <p:cNvPr id="6" name="TextBox 5"/>
          <p:cNvSpPr txBox="1"/>
          <p:nvPr/>
        </p:nvSpPr>
        <p:spPr>
          <a:xfrm>
            <a:off x="6353175" y="3180486"/>
            <a:ext cx="27432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determine available text-to-speech options available for the question, select the “</a:t>
            </a:r>
            <a:r>
              <a:rPr lang="en-US" b="1" dirty="0" smtClean="0"/>
              <a:t>Speak Option</a:t>
            </a:r>
            <a:r>
              <a:rPr lang="en-US" dirty="0" smtClean="0"/>
              <a:t>”.</a:t>
            </a:r>
            <a:endParaRPr lang="en-US" dirty="0"/>
          </a:p>
        </p:txBody>
      </p:sp>
      <p:sp>
        <p:nvSpPr>
          <p:cNvPr id="7" name="TextBox 6"/>
          <p:cNvSpPr txBox="1"/>
          <p:nvPr/>
        </p:nvSpPr>
        <p:spPr>
          <a:xfrm>
            <a:off x="5562600" y="5248364"/>
            <a:ext cx="2971800"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enable a “</a:t>
            </a:r>
            <a:r>
              <a:rPr lang="en-US" b="1" dirty="0" smtClean="0"/>
              <a:t>Strike through</a:t>
            </a:r>
            <a:r>
              <a:rPr lang="en-US" dirty="0" smtClean="0"/>
              <a:t>” tool, students would select this option.</a:t>
            </a:r>
            <a:endParaRPr lang="en-US" dirty="0"/>
          </a:p>
        </p:txBody>
      </p:sp>
      <p:sp>
        <p:nvSpPr>
          <p:cNvPr id="8" name="TextBox 7"/>
          <p:cNvSpPr txBox="1"/>
          <p:nvPr/>
        </p:nvSpPr>
        <p:spPr>
          <a:xfrm>
            <a:off x="2752725" y="126375"/>
            <a:ext cx="46482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3600" b="1" dirty="0" smtClean="0"/>
              <a:t>Context Menus</a:t>
            </a:r>
            <a:endParaRPr lang="en-US" sz="3600"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248" y="1289055"/>
            <a:ext cx="30734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9"/>
          <p:cNvSpPr/>
          <p:nvPr/>
        </p:nvSpPr>
        <p:spPr>
          <a:xfrm>
            <a:off x="3257550" y="3075043"/>
            <a:ext cx="1819275" cy="487307"/>
          </a:xfrm>
          <a:custGeom>
            <a:avLst/>
            <a:gdLst>
              <a:gd name="connsiteX0" fmla="*/ 0 w 1819275"/>
              <a:gd name="connsiteY0" fmla="*/ 363482 h 487307"/>
              <a:gd name="connsiteX1" fmla="*/ 609600 w 1819275"/>
              <a:gd name="connsiteY1" fmla="*/ 1532 h 487307"/>
              <a:gd name="connsiteX2" fmla="*/ 1819275 w 1819275"/>
              <a:gd name="connsiteY2" fmla="*/ 487307 h 487307"/>
            </a:gdLst>
            <a:ahLst/>
            <a:cxnLst>
              <a:cxn ang="0">
                <a:pos x="connsiteX0" y="connsiteY0"/>
              </a:cxn>
              <a:cxn ang="0">
                <a:pos x="connsiteX1" y="connsiteY1"/>
              </a:cxn>
              <a:cxn ang="0">
                <a:pos x="connsiteX2" y="connsiteY2"/>
              </a:cxn>
            </a:cxnLst>
            <a:rect l="l" t="t" r="r" b="b"/>
            <a:pathLst>
              <a:path w="1819275" h="487307">
                <a:moveTo>
                  <a:pt x="0" y="363482"/>
                </a:moveTo>
                <a:cubicBezTo>
                  <a:pt x="153193" y="172188"/>
                  <a:pt x="306387" y="-19106"/>
                  <a:pt x="609600" y="1532"/>
                </a:cubicBezTo>
                <a:cubicBezTo>
                  <a:pt x="912813" y="22170"/>
                  <a:pt x="1366044" y="254738"/>
                  <a:pt x="1819275" y="487307"/>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257550" y="3789931"/>
            <a:ext cx="1771650" cy="1420244"/>
          </a:xfrm>
          <a:custGeom>
            <a:avLst/>
            <a:gdLst>
              <a:gd name="connsiteX0" fmla="*/ 0 w 1771650"/>
              <a:gd name="connsiteY0" fmla="*/ 1420244 h 1420244"/>
              <a:gd name="connsiteX1" fmla="*/ 923925 w 1771650"/>
              <a:gd name="connsiteY1" fmla="*/ 229619 h 1420244"/>
              <a:gd name="connsiteX2" fmla="*/ 1771650 w 1771650"/>
              <a:gd name="connsiteY2" fmla="*/ 1019 h 1420244"/>
            </a:gdLst>
            <a:ahLst/>
            <a:cxnLst>
              <a:cxn ang="0">
                <a:pos x="connsiteX0" y="connsiteY0"/>
              </a:cxn>
              <a:cxn ang="0">
                <a:pos x="connsiteX1" y="connsiteY1"/>
              </a:cxn>
              <a:cxn ang="0">
                <a:pos x="connsiteX2" y="connsiteY2"/>
              </a:cxn>
            </a:cxnLst>
            <a:rect l="l" t="t" r="r" b="b"/>
            <a:pathLst>
              <a:path w="1771650" h="1420244">
                <a:moveTo>
                  <a:pt x="0" y="1420244"/>
                </a:moveTo>
                <a:cubicBezTo>
                  <a:pt x="314325" y="943200"/>
                  <a:pt x="628650" y="466156"/>
                  <a:pt x="923925" y="229619"/>
                </a:cubicBezTo>
                <a:cubicBezTo>
                  <a:pt x="1219200" y="-6918"/>
                  <a:pt x="1495425" y="-2950"/>
                  <a:pt x="1771650" y="1019"/>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924550" y="4010025"/>
            <a:ext cx="485775" cy="228600"/>
          </a:xfrm>
          <a:custGeom>
            <a:avLst/>
            <a:gdLst>
              <a:gd name="connsiteX0" fmla="*/ 485775 w 485775"/>
              <a:gd name="connsiteY0" fmla="*/ 228600 h 228600"/>
              <a:gd name="connsiteX1" fmla="*/ 381000 w 485775"/>
              <a:gd name="connsiteY1" fmla="*/ 114300 h 228600"/>
              <a:gd name="connsiteX2" fmla="*/ 0 w 485775"/>
              <a:gd name="connsiteY2" fmla="*/ 0 h 228600"/>
            </a:gdLst>
            <a:ahLst/>
            <a:cxnLst>
              <a:cxn ang="0">
                <a:pos x="connsiteX0" y="connsiteY0"/>
              </a:cxn>
              <a:cxn ang="0">
                <a:pos x="connsiteX1" y="connsiteY1"/>
              </a:cxn>
              <a:cxn ang="0">
                <a:pos x="connsiteX2" y="connsiteY2"/>
              </a:cxn>
            </a:cxnLst>
            <a:rect l="l" t="t" r="r" b="b"/>
            <a:pathLst>
              <a:path w="485775" h="228600">
                <a:moveTo>
                  <a:pt x="485775" y="228600"/>
                </a:moveTo>
                <a:cubicBezTo>
                  <a:pt x="473868" y="190500"/>
                  <a:pt x="461962" y="152400"/>
                  <a:pt x="381000" y="114300"/>
                </a:cubicBezTo>
                <a:cubicBezTo>
                  <a:pt x="300037" y="76200"/>
                  <a:pt x="150018" y="38100"/>
                  <a:pt x="0" y="0"/>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915025" y="4229100"/>
            <a:ext cx="1314450" cy="1066800"/>
          </a:xfrm>
          <a:custGeom>
            <a:avLst/>
            <a:gdLst>
              <a:gd name="connsiteX0" fmla="*/ 1314450 w 1314450"/>
              <a:gd name="connsiteY0" fmla="*/ 1066800 h 1066800"/>
              <a:gd name="connsiteX1" fmla="*/ 1019175 w 1314450"/>
              <a:gd name="connsiteY1" fmla="*/ 762000 h 1066800"/>
              <a:gd name="connsiteX2" fmla="*/ 0 w 1314450"/>
              <a:gd name="connsiteY2" fmla="*/ 0 h 1066800"/>
            </a:gdLst>
            <a:ahLst/>
            <a:cxnLst>
              <a:cxn ang="0">
                <a:pos x="connsiteX0" y="connsiteY0"/>
              </a:cxn>
              <a:cxn ang="0">
                <a:pos x="connsiteX1" y="connsiteY1"/>
              </a:cxn>
              <a:cxn ang="0">
                <a:pos x="connsiteX2" y="connsiteY2"/>
              </a:cxn>
            </a:cxnLst>
            <a:rect l="l" t="t" r="r" b="b"/>
            <a:pathLst>
              <a:path w="1314450" h="1066800">
                <a:moveTo>
                  <a:pt x="1314450" y="1066800"/>
                </a:moveTo>
                <a:cubicBezTo>
                  <a:pt x="1276350" y="1003300"/>
                  <a:pt x="1238250" y="939800"/>
                  <a:pt x="1019175" y="762000"/>
                </a:cubicBezTo>
                <a:cubicBezTo>
                  <a:pt x="800100" y="584200"/>
                  <a:pt x="173037" y="127000"/>
                  <a:pt x="0" y="0"/>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Users\clyde.mason\A-WORK\LOGOS\JSD_logo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6883400" y="14225"/>
            <a:ext cx="2260600" cy="901700"/>
          </a:xfrm>
          <a:prstGeom prst="rect">
            <a:avLst/>
          </a:prstGeom>
        </p:spPr>
      </p:pic>
    </p:spTree>
    <p:extLst>
      <p:ext uri="{BB962C8B-B14F-4D97-AF65-F5344CB8AC3E}">
        <p14:creationId xmlns:p14="http://schemas.microsoft.com/office/powerpoint/2010/main" val="2521399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txBox="1">
            <a:spLocks/>
          </p:cNvSpPr>
          <p:nvPr/>
        </p:nvSpPr>
        <p:spPr>
          <a:xfrm>
            <a:off x="2895601" y="190500"/>
            <a:ext cx="5181600" cy="533400"/>
          </a:xfrm>
          <a:prstGeom prst="rect">
            <a:avLst/>
          </a:prstGeom>
          <a:solidFill>
            <a:schemeClr val="accent3">
              <a:lumMod val="60000"/>
              <a:lumOff val="40000"/>
            </a:schemeClr>
          </a:solidFill>
          <a:scene3d>
            <a:camera prst="orthographicFront"/>
            <a:lightRig rig="threePt" dir="t"/>
          </a:scene3d>
          <a:sp3d>
            <a:bevelT/>
          </a:sp3d>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t>Text-to-Speech</a:t>
            </a:r>
            <a:endParaRPr lang="en-US" sz="3200" b="1" dirty="0"/>
          </a:p>
        </p:txBody>
      </p:sp>
      <p:sp>
        <p:nvSpPr>
          <p:cNvPr id="4" name="TextBox 3"/>
          <p:cNvSpPr txBox="1"/>
          <p:nvPr/>
        </p:nvSpPr>
        <p:spPr>
          <a:xfrm>
            <a:off x="266700" y="962025"/>
            <a:ext cx="8763000" cy="6432530"/>
          </a:xfrm>
          <a:prstGeom prst="rect">
            <a:avLst/>
          </a:prstGeom>
          <a:noFill/>
        </p:spPr>
        <p:txBody>
          <a:bodyPr wrap="square" rtlCol="0">
            <a:spAutoFit/>
          </a:bodyPr>
          <a:lstStyle/>
          <a:p>
            <a:r>
              <a:rPr lang="en-US" b="1" dirty="0" smtClean="0"/>
              <a:t>Students can </a:t>
            </a:r>
            <a:r>
              <a:rPr lang="en-US" b="1" dirty="0"/>
              <a:t>listen to test instructions, passages, and questions as appropriate. </a:t>
            </a:r>
            <a:r>
              <a:rPr lang="en-US" b="1" i="1" dirty="0"/>
              <a:t>For the ELA Reading/Listening items, some passages will not be read </a:t>
            </a:r>
            <a:r>
              <a:rPr lang="en-US" b="1" i="1" dirty="0" smtClean="0"/>
              <a:t>aloud</a:t>
            </a:r>
            <a:r>
              <a:rPr lang="en-US" b="1" dirty="0" smtClean="0"/>
              <a:t>.</a:t>
            </a:r>
          </a:p>
          <a:p>
            <a:endParaRPr lang="en-US" sz="1600" b="1" dirty="0" smtClean="0"/>
          </a:p>
          <a:p>
            <a:r>
              <a:rPr lang="en-US" b="1" i="1" dirty="0" smtClean="0"/>
              <a:t>Students should be provided with opportunities to practice the use of “Text-to-Speech”.  Have students log in to a training test, using the secure browser.  This will enable the “Text-to-Speech” features  so students can practice:</a:t>
            </a:r>
          </a:p>
          <a:p>
            <a:endParaRPr lang="en-US" dirty="0"/>
          </a:p>
          <a:p>
            <a:pPr marL="285750" indent="-285750">
              <a:buFont typeface="Arial" panose="020B0604020202020204" pitchFamily="34" charset="0"/>
              <a:buChar char="•"/>
            </a:pPr>
            <a:r>
              <a:rPr lang="en-US" dirty="0"/>
              <a:t>To listen to a passage, click the passage context menu and select the [</a:t>
            </a:r>
            <a:r>
              <a:rPr lang="en-US" b="1" dirty="0"/>
              <a:t>Speak</a:t>
            </a:r>
            <a:r>
              <a:rPr lang="en-US" dirty="0"/>
              <a:t>] option you want. You can select a small portion of text, such as a word, phrase, or paragraph to listen to. Select the text, click the passage context menu, and select the [</a:t>
            </a:r>
            <a:r>
              <a:rPr lang="en-US" b="1" dirty="0"/>
              <a:t>Speak Selection</a:t>
            </a:r>
            <a:r>
              <a:rPr lang="en-US" dirty="0"/>
              <a:t>] option</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listen to a question or answer options, click the question context menu and select the [</a:t>
            </a:r>
            <a:r>
              <a:rPr lang="en-US" b="1" dirty="0"/>
              <a:t>Speak</a:t>
            </a:r>
            <a:r>
              <a:rPr lang="en-US" dirty="0"/>
              <a:t>] option you want. </a:t>
            </a:r>
            <a:endParaRPr lang="en-US" dirty="0" smtClean="0"/>
          </a:p>
          <a:p>
            <a:pPr marL="742950" lvl="1" indent="-285750">
              <a:buFont typeface="Arial" panose="020B0604020202020204" pitchFamily="34" charset="0"/>
              <a:buChar char="•"/>
            </a:pPr>
            <a:r>
              <a:rPr lang="en-US" dirty="0" smtClean="0"/>
              <a:t>To </a:t>
            </a:r>
            <a:r>
              <a:rPr lang="en-US" dirty="0"/>
              <a:t>listen only to the question, select [</a:t>
            </a:r>
            <a:r>
              <a:rPr lang="en-US" b="1" dirty="0"/>
              <a:t>Speak Question</a:t>
            </a:r>
            <a:r>
              <a:rPr lang="en-US" dirty="0"/>
              <a:t>] </a:t>
            </a:r>
            <a:r>
              <a:rPr lang="en-US" dirty="0" smtClean="0"/>
              <a:t>.</a:t>
            </a:r>
          </a:p>
          <a:p>
            <a:pPr marL="742950" lvl="1" indent="-285750">
              <a:buFont typeface="Arial" panose="020B0604020202020204" pitchFamily="34" charset="0"/>
              <a:buChar char="•"/>
            </a:pPr>
            <a:r>
              <a:rPr lang="en-US" dirty="0"/>
              <a:t>To listen to the multiple-choice question and all answer options, select [</a:t>
            </a:r>
            <a:r>
              <a:rPr lang="en-US" b="1" dirty="0"/>
              <a:t>Speak Question and Options</a:t>
            </a:r>
            <a:r>
              <a:rPr lang="en-US" dirty="0"/>
              <a:t>] </a:t>
            </a:r>
            <a:r>
              <a:rPr lang="en-US" dirty="0" smtClean="0"/>
              <a:t>.</a:t>
            </a:r>
          </a:p>
          <a:p>
            <a:pPr marL="742950" lvl="1" indent="-285750">
              <a:buFont typeface="Arial" panose="020B0604020202020204" pitchFamily="34" charset="0"/>
              <a:buChar char="•"/>
            </a:pPr>
            <a:r>
              <a:rPr lang="en-US" dirty="0"/>
              <a:t>To listen only to the answer option, click on the answer option select [</a:t>
            </a:r>
            <a:r>
              <a:rPr lang="en-US" b="1" dirty="0"/>
              <a:t>Speak Option</a:t>
            </a:r>
            <a:r>
              <a:rPr lang="en-US" dirty="0"/>
              <a:t>]. You can also right-click on the answer option and select [</a:t>
            </a:r>
            <a:r>
              <a:rPr lang="en-US" b="1" dirty="0"/>
              <a:t>Speak Option</a:t>
            </a:r>
            <a:r>
              <a:rPr lang="en-US" dirty="0"/>
              <a:t>]. (For example, if you want to listen to answer option A, right-click on that answer option and select [</a:t>
            </a:r>
            <a:r>
              <a:rPr lang="en-US" b="1" dirty="0"/>
              <a:t>Speak Option A</a:t>
            </a:r>
            <a:r>
              <a:rPr lang="en-US" dirty="0"/>
              <a:t>].)</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pic>
        <p:nvPicPr>
          <p:cNvPr id="5" name="Picture 4" descr="C:\Users\clyde.mason\A-WORK\LOGOS\JSD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778945" y="12700"/>
            <a:ext cx="1365055" cy="901700"/>
          </a:xfrm>
          <a:prstGeom prst="rect">
            <a:avLst/>
          </a:prstGeom>
        </p:spPr>
      </p:pic>
    </p:spTree>
    <p:extLst>
      <p:ext uri="{BB962C8B-B14F-4D97-AF65-F5344CB8AC3E}">
        <p14:creationId xmlns:p14="http://schemas.microsoft.com/office/powerpoint/2010/main" val="1203904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45789" y="195590"/>
            <a:ext cx="5105400" cy="52322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800" b="1" dirty="0" smtClean="0"/>
              <a:t>Proceeding Through the Test</a:t>
            </a:r>
            <a:endParaRPr lang="en-US" sz="28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391400" cy="386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6700" y="4724400"/>
            <a:ext cx="8686800" cy="2031325"/>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marL="285750" indent="-285750">
              <a:buFont typeface="Arial" panose="020B0604020202020204" pitchFamily="34" charset="0"/>
              <a:buChar char="•"/>
            </a:pPr>
            <a:r>
              <a:rPr lang="en-US" dirty="0" smtClean="0"/>
              <a:t>To answer multiple-choice items, students must click the desired option or click the circle with A,B, C, or D.</a:t>
            </a:r>
          </a:p>
          <a:p>
            <a:pPr marL="285750" indent="-285750">
              <a:buFont typeface="Arial" panose="020B0604020202020204" pitchFamily="34" charset="0"/>
              <a:buChar char="•"/>
            </a:pPr>
            <a:r>
              <a:rPr lang="en-US" dirty="0" smtClean="0"/>
              <a:t>To answer machine-scored constructed response items, students need to carefully follow the instructions given for each question.</a:t>
            </a:r>
          </a:p>
          <a:p>
            <a:pPr marL="285750" indent="-285750">
              <a:buFont typeface="Arial" panose="020B0604020202020204" pitchFamily="34" charset="0"/>
              <a:buChar char="•"/>
            </a:pPr>
            <a:r>
              <a:rPr lang="en-US" dirty="0" smtClean="0"/>
              <a:t>Each question MUST be answered before going on to the next question.</a:t>
            </a:r>
          </a:p>
          <a:p>
            <a:pPr marL="285750" indent="-285750">
              <a:buFont typeface="Arial" panose="020B0604020202020204" pitchFamily="34" charset="0"/>
              <a:buChar char="•"/>
            </a:pPr>
            <a:r>
              <a:rPr lang="en-US" dirty="0" smtClean="0"/>
              <a:t>If a student is unsure about a given question, he/she may “flag” it for review later using the “Context Menu”.</a:t>
            </a:r>
            <a:endParaRPr lang="en-US" dirty="0"/>
          </a:p>
        </p:txBody>
      </p:sp>
      <p:pic>
        <p:nvPicPr>
          <p:cNvPr id="6" name="Picture 5"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7085953" y="114300"/>
            <a:ext cx="1992733" cy="794854"/>
          </a:xfrm>
          <a:prstGeom prst="rect">
            <a:avLst/>
          </a:prstGeom>
        </p:spPr>
      </p:pic>
    </p:spTree>
    <p:extLst>
      <p:ext uri="{BB962C8B-B14F-4D97-AF65-F5344CB8AC3E}">
        <p14:creationId xmlns:p14="http://schemas.microsoft.com/office/powerpoint/2010/main" val="3865521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41" y="2286000"/>
            <a:ext cx="889916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95575" y="1143000"/>
            <a:ext cx="41910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3600" dirty="0" smtClean="0"/>
              <a:t>Item Sets</a:t>
            </a:r>
            <a:endParaRPr lang="en-US" sz="3600" dirty="0"/>
          </a:p>
        </p:txBody>
      </p:sp>
      <p:sp>
        <p:nvSpPr>
          <p:cNvPr id="4" name="TextBox 3"/>
          <p:cNvSpPr txBox="1"/>
          <p:nvPr/>
        </p:nvSpPr>
        <p:spPr>
          <a:xfrm>
            <a:off x="304800" y="3886200"/>
            <a:ext cx="8610600" cy="2677656"/>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marL="285750" indent="-285750">
              <a:buFont typeface="Arial" panose="020B0604020202020204" pitchFamily="34" charset="0"/>
              <a:buChar char="•"/>
            </a:pPr>
            <a:r>
              <a:rPr lang="en-US" sz="2400" dirty="0" smtClean="0"/>
              <a:t>Some questions are grouped together because they are based on the same reading passage, simulation, or listening passage.  </a:t>
            </a:r>
          </a:p>
          <a:p>
            <a:pPr marL="285750" indent="-285750">
              <a:buFont typeface="Arial" panose="020B0604020202020204" pitchFamily="34" charset="0"/>
              <a:buChar char="•"/>
            </a:pPr>
            <a:r>
              <a:rPr lang="en-US" sz="2400" dirty="0" smtClean="0"/>
              <a:t>Students can move through these questions using the number button </a:t>
            </a:r>
            <a:r>
              <a:rPr lang="en-US" sz="2400" i="1" dirty="0" smtClean="0"/>
              <a:t>(highlighted in the red box above) </a:t>
            </a:r>
            <a:r>
              <a:rPr lang="en-US" sz="2400" dirty="0" smtClean="0"/>
              <a:t>or the “Next” or “Back” button.</a:t>
            </a:r>
          </a:p>
          <a:p>
            <a:pPr marL="285750" indent="-285750">
              <a:buFont typeface="Arial" panose="020B0604020202020204" pitchFamily="34" charset="0"/>
              <a:buChar char="•"/>
            </a:pPr>
            <a:r>
              <a:rPr lang="en-US" sz="2400" dirty="0" smtClean="0"/>
              <a:t>All questions in the “Item Set” must be answered before a student can move to later questions in the test.</a:t>
            </a:r>
            <a:endParaRPr lang="en-US" sz="2400" dirty="0"/>
          </a:p>
        </p:txBody>
      </p:sp>
      <p:pic>
        <p:nvPicPr>
          <p:cNvPr id="7" name="Picture 6"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Shot 2015-09-15 at 10.15.2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192"/>
            <a:ext cx="9144000" cy="884208"/>
          </a:xfrm>
          <a:prstGeom prst="rect">
            <a:avLst/>
          </a:prstGeom>
        </p:spPr>
      </p:pic>
    </p:spTree>
    <p:extLst>
      <p:ext uri="{BB962C8B-B14F-4D97-AF65-F5344CB8AC3E}">
        <p14:creationId xmlns:p14="http://schemas.microsoft.com/office/powerpoint/2010/main" val="196206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Users\clyde.mason\Desktop\SAGE Training Pictures\2014-12-25_1858_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0" y="1219200"/>
            <a:ext cx="8827360" cy="7683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clyde.mason\Desktop\SAGE Training Pictures\2014-12-25_185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792" y="2133600"/>
            <a:ext cx="6249988" cy="16849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0" y="146734"/>
            <a:ext cx="48768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3600" b="1" dirty="0" smtClean="0"/>
              <a:t>Ending a SAGE Test</a:t>
            </a:r>
            <a:endParaRPr lang="en-US" sz="3600" b="1" dirty="0"/>
          </a:p>
        </p:txBody>
      </p:sp>
      <p:sp>
        <p:nvSpPr>
          <p:cNvPr id="4" name="TextBox 3"/>
          <p:cNvSpPr txBox="1"/>
          <p:nvPr/>
        </p:nvSpPr>
        <p:spPr>
          <a:xfrm>
            <a:off x="2362200" y="1143000"/>
            <a:ext cx="40386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When a test is completed, the “End Test” button will appear.</a:t>
            </a:r>
            <a:endParaRPr lang="en-US" dirty="0"/>
          </a:p>
        </p:txBody>
      </p:sp>
      <p:sp>
        <p:nvSpPr>
          <p:cNvPr id="5" name="TextBox 4"/>
          <p:cNvSpPr txBox="1"/>
          <p:nvPr/>
        </p:nvSpPr>
        <p:spPr>
          <a:xfrm>
            <a:off x="196420" y="2362200"/>
            <a:ext cx="239438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Clicking on the “End Test” button will produce this message.  To continue ending the test click “Yes”.</a:t>
            </a:r>
            <a:endParaRPr lang="en-US" dirty="0"/>
          </a:p>
        </p:txBody>
      </p:sp>
      <p:sp>
        <p:nvSpPr>
          <p:cNvPr id="7" name="Freeform 6"/>
          <p:cNvSpPr/>
          <p:nvPr/>
        </p:nvSpPr>
        <p:spPr>
          <a:xfrm>
            <a:off x="1819274" y="1600199"/>
            <a:ext cx="3133725" cy="278325"/>
          </a:xfrm>
          <a:custGeom>
            <a:avLst/>
            <a:gdLst>
              <a:gd name="connsiteX0" fmla="*/ 2152650 w 2152650"/>
              <a:gd name="connsiteY0" fmla="*/ 104775 h 278325"/>
              <a:gd name="connsiteX1" fmla="*/ 666750 w 2152650"/>
              <a:gd name="connsiteY1" fmla="*/ 276225 h 278325"/>
              <a:gd name="connsiteX2" fmla="*/ 0 w 2152650"/>
              <a:gd name="connsiteY2" fmla="*/ 0 h 278325"/>
            </a:gdLst>
            <a:ahLst/>
            <a:cxnLst>
              <a:cxn ang="0">
                <a:pos x="connsiteX0" y="connsiteY0"/>
              </a:cxn>
              <a:cxn ang="0">
                <a:pos x="connsiteX1" y="connsiteY1"/>
              </a:cxn>
              <a:cxn ang="0">
                <a:pos x="connsiteX2" y="connsiteY2"/>
              </a:cxn>
            </a:cxnLst>
            <a:rect l="l" t="t" r="r" b="b"/>
            <a:pathLst>
              <a:path w="2152650" h="278325">
                <a:moveTo>
                  <a:pt x="2152650" y="104775"/>
                </a:moveTo>
                <a:cubicBezTo>
                  <a:pt x="1589087" y="199231"/>
                  <a:pt x="1025525" y="293688"/>
                  <a:pt x="666750" y="276225"/>
                </a:cubicBezTo>
                <a:cubicBezTo>
                  <a:pt x="307975" y="258762"/>
                  <a:pt x="153987" y="129381"/>
                  <a:pt x="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76425" y="3514725"/>
            <a:ext cx="1676400" cy="261971"/>
          </a:xfrm>
          <a:custGeom>
            <a:avLst/>
            <a:gdLst>
              <a:gd name="connsiteX0" fmla="*/ 0 w 1676400"/>
              <a:gd name="connsiteY0" fmla="*/ 142875 h 261971"/>
              <a:gd name="connsiteX1" fmla="*/ 1200150 w 1676400"/>
              <a:gd name="connsiteY1" fmla="*/ 257175 h 261971"/>
              <a:gd name="connsiteX2" fmla="*/ 1676400 w 1676400"/>
              <a:gd name="connsiteY2" fmla="*/ 0 h 261971"/>
            </a:gdLst>
            <a:ahLst/>
            <a:cxnLst>
              <a:cxn ang="0">
                <a:pos x="connsiteX0" y="connsiteY0"/>
              </a:cxn>
              <a:cxn ang="0">
                <a:pos x="connsiteX1" y="connsiteY1"/>
              </a:cxn>
              <a:cxn ang="0">
                <a:pos x="connsiteX2" y="connsiteY2"/>
              </a:cxn>
            </a:cxnLst>
            <a:rect l="l" t="t" r="r" b="b"/>
            <a:pathLst>
              <a:path w="1676400" h="261971">
                <a:moveTo>
                  <a:pt x="0" y="142875"/>
                </a:moveTo>
                <a:cubicBezTo>
                  <a:pt x="460375" y="211931"/>
                  <a:pt x="920750" y="280988"/>
                  <a:pt x="1200150" y="257175"/>
                </a:cubicBezTo>
                <a:cubicBezTo>
                  <a:pt x="1479550" y="233363"/>
                  <a:pt x="1577975" y="116681"/>
                  <a:pt x="167640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5486400"/>
            <a:ext cx="3124994" cy="830997"/>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600" dirty="0" smtClean="0"/>
              <a:t>To review questions before submitting a test, students can select the questions.</a:t>
            </a:r>
            <a:endParaRPr lang="en-US" sz="1600" dirty="0"/>
          </a:p>
        </p:txBody>
      </p:sp>
      <p:pic>
        <p:nvPicPr>
          <p:cNvPr id="15" name="Picture 14" descr="C:\Users\clyde.mason\A-WORK\LOGOS\JSD_logo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6420" y="4267200"/>
            <a:ext cx="2316592"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This message will next appear.</a:t>
            </a:r>
            <a:endParaRPr lang="en-US" dirty="0"/>
          </a:p>
        </p:txBody>
      </p:sp>
      <p:sp>
        <p:nvSpPr>
          <p:cNvPr id="14" name="TextBox 13"/>
          <p:cNvSpPr txBox="1"/>
          <p:nvPr/>
        </p:nvSpPr>
        <p:spPr>
          <a:xfrm>
            <a:off x="6248400" y="5900280"/>
            <a:ext cx="277538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submit the test, click on “Submit Test”.</a:t>
            </a:r>
            <a:endParaRPr lang="en-US" dirty="0"/>
          </a:p>
        </p:txBody>
      </p:sp>
      <p:pic>
        <p:nvPicPr>
          <p:cNvPr id="6" name="Picture 5"/>
          <p:cNvPicPr>
            <a:picLocks noChangeAspect="1"/>
          </p:cNvPicPr>
          <p:nvPr/>
        </p:nvPicPr>
        <p:blipFill>
          <a:blip r:embed="rId6"/>
          <a:stretch>
            <a:fillRect/>
          </a:stretch>
        </p:blipFill>
        <p:spPr>
          <a:xfrm>
            <a:off x="7253854" y="0"/>
            <a:ext cx="1870178" cy="901700"/>
          </a:xfrm>
          <a:prstGeom prst="rect">
            <a:avLst/>
          </a:prstGeom>
        </p:spPr>
      </p:pic>
      <p:pic>
        <p:nvPicPr>
          <p:cNvPr id="9" name="Picture 8"/>
          <p:cNvPicPr>
            <a:picLocks noChangeAspect="1"/>
          </p:cNvPicPr>
          <p:nvPr/>
        </p:nvPicPr>
        <p:blipFill>
          <a:blip r:embed="rId7"/>
          <a:stretch>
            <a:fillRect/>
          </a:stretch>
        </p:blipFill>
        <p:spPr>
          <a:xfrm>
            <a:off x="4082857" y="3839529"/>
            <a:ext cx="3505953" cy="2166098"/>
          </a:xfrm>
          <a:prstGeom prst="rect">
            <a:avLst/>
          </a:prstGeom>
        </p:spPr>
      </p:pic>
      <p:sp>
        <p:nvSpPr>
          <p:cNvPr id="16" name="Freeform 15"/>
          <p:cNvSpPr/>
          <p:nvPr/>
        </p:nvSpPr>
        <p:spPr>
          <a:xfrm>
            <a:off x="5038557" y="5900281"/>
            <a:ext cx="1209843" cy="786518"/>
          </a:xfrm>
          <a:custGeom>
            <a:avLst/>
            <a:gdLst>
              <a:gd name="connsiteX0" fmla="*/ 1590675 w 1590675"/>
              <a:gd name="connsiteY0" fmla="*/ 247650 h 409823"/>
              <a:gd name="connsiteX1" fmla="*/ 923925 w 1590675"/>
              <a:gd name="connsiteY1" fmla="*/ 400050 h 409823"/>
              <a:gd name="connsiteX2" fmla="*/ 0 w 1590675"/>
              <a:gd name="connsiteY2" fmla="*/ 0 h 409823"/>
            </a:gdLst>
            <a:ahLst/>
            <a:cxnLst>
              <a:cxn ang="0">
                <a:pos x="connsiteX0" y="connsiteY0"/>
              </a:cxn>
              <a:cxn ang="0">
                <a:pos x="connsiteX1" y="connsiteY1"/>
              </a:cxn>
              <a:cxn ang="0">
                <a:pos x="connsiteX2" y="connsiteY2"/>
              </a:cxn>
            </a:cxnLst>
            <a:rect l="l" t="t" r="r" b="b"/>
            <a:pathLst>
              <a:path w="1590675" h="409823">
                <a:moveTo>
                  <a:pt x="1590675" y="247650"/>
                </a:moveTo>
                <a:cubicBezTo>
                  <a:pt x="1389856" y="344487"/>
                  <a:pt x="1189037" y="441325"/>
                  <a:pt x="923925" y="400050"/>
                </a:cubicBezTo>
                <a:cubicBezTo>
                  <a:pt x="658813" y="358775"/>
                  <a:pt x="329406" y="179387"/>
                  <a:pt x="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895600" y="5492214"/>
            <a:ext cx="1676400" cy="261971"/>
          </a:xfrm>
          <a:custGeom>
            <a:avLst/>
            <a:gdLst>
              <a:gd name="connsiteX0" fmla="*/ 0 w 1676400"/>
              <a:gd name="connsiteY0" fmla="*/ 142875 h 261971"/>
              <a:gd name="connsiteX1" fmla="*/ 1200150 w 1676400"/>
              <a:gd name="connsiteY1" fmla="*/ 257175 h 261971"/>
              <a:gd name="connsiteX2" fmla="*/ 1676400 w 1676400"/>
              <a:gd name="connsiteY2" fmla="*/ 0 h 261971"/>
            </a:gdLst>
            <a:ahLst/>
            <a:cxnLst>
              <a:cxn ang="0">
                <a:pos x="connsiteX0" y="connsiteY0"/>
              </a:cxn>
              <a:cxn ang="0">
                <a:pos x="connsiteX1" y="connsiteY1"/>
              </a:cxn>
              <a:cxn ang="0">
                <a:pos x="connsiteX2" y="connsiteY2"/>
              </a:cxn>
            </a:cxnLst>
            <a:rect l="l" t="t" r="r" b="b"/>
            <a:pathLst>
              <a:path w="1676400" h="261971">
                <a:moveTo>
                  <a:pt x="0" y="142875"/>
                </a:moveTo>
                <a:cubicBezTo>
                  <a:pt x="460375" y="211931"/>
                  <a:pt x="920750" y="280988"/>
                  <a:pt x="1200150" y="257175"/>
                </a:cubicBezTo>
                <a:cubicBezTo>
                  <a:pt x="1479550" y="233363"/>
                  <a:pt x="1577975" y="116681"/>
                  <a:pt x="167640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057400" y="4651560"/>
            <a:ext cx="2514600" cy="261971"/>
          </a:xfrm>
          <a:custGeom>
            <a:avLst/>
            <a:gdLst>
              <a:gd name="connsiteX0" fmla="*/ 0 w 1676400"/>
              <a:gd name="connsiteY0" fmla="*/ 142875 h 261971"/>
              <a:gd name="connsiteX1" fmla="*/ 1200150 w 1676400"/>
              <a:gd name="connsiteY1" fmla="*/ 257175 h 261971"/>
              <a:gd name="connsiteX2" fmla="*/ 1676400 w 1676400"/>
              <a:gd name="connsiteY2" fmla="*/ 0 h 261971"/>
            </a:gdLst>
            <a:ahLst/>
            <a:cxnLst>
              <a:cxn ang="0">
                <a:pos x="connsiteX0" y="connsiteY0"/>
              </a:cxn>
              <a:cxn ang="0">
                <a:pos x="connsiteX1" y="connsiteY1"/>
              </a:cxn>
              <a:cxn ang="0">
                <a:pos x="connsiteX2" y="connsiteY2"/>
              </a:cxn>
            </a:cxnLst>
            <a:rect l="l" t="t" r="r" b="b"/>
            <a:pathLst>
              <a:path w="1676400" h="261971">
                <a:moveTo>
                  <a:pt x="0" y="142875"/>
                </a:moveTo>
                <a:cubicBezTo>
                  <a:pt x="460375" y="211931"/>
                  <a:pt x="920750" y="280988"/>
                  <a:pt x="1200150" y="257175"/>
                </a:cubicBezTo>
                <a:cubicBezTo>
                  <a:pt x="1479550" y="233363"/>
                  <a:pt x="1577975" y="116681"/>
                  <a:pt x="167640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012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8195"/>
                                        </p:tgtEl>
                                        <p:attrNameLst>
                                          <p:attrName>style.visibility</p:attrName>
                                        </p:attrNameLst>
                                      </p:cBhvr>
                                      <p:to>
                                        <p:strVal val="visible"/>
                                      </p:to>
                                    </p:set>
                                    <p:animEffect transition="in" filter="fade">
                                      <p:cBhvr>
                                        <p:cTn id="29" dur="500"/>
                                        <p:tgtEl>
                                          <p:spTgt spid="8195"/>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500"/>
                            </p:stCondLst>
                            <p:childTnLst>
                              <p:par>
                                <p:cTn id="60" presetID="2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right)">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P spid="13" grpId="0" animBg="1"/>
      <p:bldP spid="14" grpId="0" animBg="1"/>
      <p:bldP spid="16"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C:\Users\clyde.mason\Desktop\SAGE Training Pictures\2014-12-25_19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2999"/>
            <a:ext cx="7518400" cy="29160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438400"/>
            <a:ext cx="2286000" cy="1477328"/>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If the student is sure he/she wants to submit his/her test, the “Yes” button is clicked here.</a:t>
            </a:r>
            <a:endParaRPr lang="en-US" dirty="0"/>
          </a:p>
        </p:txBody>
      </p:sp>
      <p:sp>
        <p:nvSpPr>
          <p:cNvPr id="7" name="TextBox 6"/>
          <p:cNvSpPr txBox="1"/>
          <p:nvPr/>
        </p:nvSpPr>
        <p:spPr>
          <a:xfrm>
            <a:off x="152400" y="4114800"/>
            <a:ext cx="3276600" cy="120032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For Math and Science SAGE tests, the student’s scale score and proficiency level will be immediately displayed.</a:t>
            </a:r>
            <a:endParaRPr lang="en-US" dirty="0"/>
          </a:p>
        </p:txBody>
      </p:sp>
      <p:sp>
        <p:nvSpPr>
          <p:cNvPr id="8" name="TextBox 7"/>
          <p:cNvSpPr txBox="1"/>
          <p:nvPr/>
        </p:nvSpPr>
        <p:spPr>
          <a:xfrm>
            <a:off x="152400" y="5638800"/>
            <a:ext cx="3733800" cy="92333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For ELA and Writing SAGE tests, results will be available in ORS once both ELA sections are completed.</a:t>
            </a:r>
            <a:endParaRPr lang="en-US" dirty="0"/>
          </a:p>
        </p:txBody>
      </p:sp>
      <p:pic>
        <p:nvPicPr>
          <p:cNvPr id="11" name="Picture 10" descr="C:\Users\clyde.mason\A-WORK\LOGOS\JSD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886" y="1143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a:off x="1752600" y="3333750"/>
            <a:ext cx="2276475" cy="473613"/>
          </a:xfrm>
          <a:custGeom>
            <a:avLst/>
            <a:gdLst>
              <a:gd name="connsiteX0" fmla="*/ 0 w 2276475"/>
              <a:gd name="connsiteY0" fmla="*/ 381000 h 473613"/>
              <a:gd name="connsiteX1" fmla="*/ 857250 w 2276475"/>
              <a:gd name="connsiteY1" fmla="*/ 447675 h 473613"/>
              <a:gd name="connsiteX2" fmla="*/ 2276475 w 2276475"/>
              <a:gd name="connsiteY2" fmla="*/ 0 h 473613"/>
            </a:gdLst>
            <a:ahLst/>
            <a:cxnLst>
              <a:cxn ang="0">
                <a:pos x="connsiteX0" y="connsiteY0"/>
              </a:cxn>
              <a:cxn ang="0">
                <a:pos x="connsiteX1" y="connsiteY1"/>
              </a:cxn>
              <a:cxn ang="0">
                <a:pos x="connsiteX2" y="connsiteY2"/>
              </a:cxn>
            </a:cxnLst>
            <a:rect l="l" t="t" r="r" b="b"/>
            <a:pathLst>
              <a:path w="2276475" h="473613">
                <a:moveTo>
                  <a:pt x="0" y="381000"/>
                </a:moveTo>
                <a:cubicBezTo>
                  <a:pt x="238919" y="446087"/>
                  <a:pt x="477838" y="511175"/>
                  <a:pt x="857250" y="447675"/>
                </a:cubicBezTo>
                <a:cubicBezTo>
                  <a:pt x="1236662" y="384175"/>
                  <a:pt x="1756568" y="192087"/>
                  <a:pt x="2276475"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6161" y="4212568"/>
            <a:ext cx="4924425" cy="234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eform 9"/>
          <p:cNvSpPr/>
          <p:nvPr/>
        </p:nvSpPr>
        <p:spPr>
          <a:xfrm>
            <a:off x="2628900" y="5114925"/>
            <a:ext cx="1428750" cy="276225"/>
          </a:xfrm>
          <a:custGeom>
            <a:avLst/>
            <a:gdLst>
              <a:gd name="connsiteX0" fmla="*/ 0 w 1428750"/>
              <a:gd name="connsiteY0" fmla="*/ 0 h 276225"/>
              <a:gd name="connsiteX1" fmla="*/ 885825 w 1428750"/>
              <a:gd name="connsiteY1" fmla="*/ 28575 h 276225"/>
              <a:gd name="connsiteX2" fmla="*/ 1428750 w 1428750"/>
              <a:gd name="connsiteY2" fmla="*/ 276225 h 276225"/>
            </a:gdLst>
            <a:ahLst/>
            <a:cxnLst>
              <a:cxn ang="0">
                <a:pos x="connsiteX0" y="connsiteY0"/>
              </a:cxn>
              <a:cxn ang="0">
                <a:pos x="connsiteX1" y="connsiteY1"/>
              </a:cxn>
              <a:cxn ang="0">
                <a:pos x="connsiteX2" y="connsiteY2"/>
              </a:cxn>
            </a:cxnLst>
            <a:rect l="l" t="t" r="r" b="b"/>
            <a:pathLst>
              <a:path w="1428750" h="276225">
                <a:moveTo>
                  <a:pt x="0" y="0"/>
                </a:moveTo>
                <a:lnTo>
                  <a:pt x="885825" y="28575"/>
                </a:lnTo>
                <a:cubicBezTo>
                  <a:pt x="1123950" y="74613"/>
                  <a:pt x="1276350" y="175419"/>
                  <a:pt x="1428750" y="276225"/>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76975" y="5777299"/>
            <a:ext cx="2830286"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a:t>
            </a:r>
            <a:r>
              <a:rPr lang="en-US" b="1" dirty="0" smtClean="0"/>
              <a:t>Log </a:t>
            </a:r>
            <a:r>
              <a:rPr lang="en-US" b="1" dirty="0"/>
              <a:t>O</a:t>
            </a:r>
            <a:r>
              <a:rPr lang="en-US" b="1" dirty="0" smtClean="0"/>
              <a:t>ut</a:t>
            </a:r>
            <a:r>
              <a:rPr lang="en-US" dirty="0" smtClean="0"/>
              <a:t>” of the test, students click here.</a:t>
            </a:r>
            <a:endParaRPr lang="en-US" dirty="0"/>
          </a:p>
        </p:txBody>
      </p:sp>
      <p:sp>
        <p:nvSpPr>
          <p:cNvPr id="13" name="Freeform 12"/>
          <p:cNvSpPr/>
          <p:nvPr/>
        </p:nvSpPr>
        <p:spPr>
          <a:xfrm>
            <a:off x="4838700" y="6267449"/>
            <a:ext cx="3691592" cy="439131"/>
          </a:xfrm>
          <a:custGeom>
            <a:avLst/>
            <a:gdLst>
              <a:gd name="connsiteX0" fmla="*/ 3686175 w 3691592"/>
              <a:gd name="connsiteY0" fmla="*/ 95250 h 439131"/>
              <a:gd name="connsiteX1" fmla="*/ 3105150 w 3691592"/>
              <a:gd name="connsiteY1" fmla="*/ 438150 h 439131"/>
              <a:gd name="connsiteX2" fmla="*/ 0 w 3691592"/>
              <a:gd name="connsiteY2" fmla="*/ 0 h 439131"/>
            </a:gdLst>
            <a:ahLst/>
            <a:cxnLst>
              <a:cxn ang="0">
                <a:pos x="connsiteX0" y="connsiteY0"/>
              </a:cxn>
              <a:cxn ang="0">
                <a:pos x="connsiteX1" y="connsiteY1"/>
              </a:cxn>
              <a:cxn ang="0">
                <a:pos x="connsiteX2" y="connsiteY2"/>
              </a:cxn>
            </a:cxnLst>
            <a:rect l="l" t="t" r="r" b="b"/>
            <a:pathLst>
              <a:path w="3691592" h="439131">
                <a:moveTo>
                  <a:pt x="3686175" y="95250"/>
                </a:moveTo>
                <a:cubicBezTo>
                  <a:pt x="3702843" y="274637"/>
                  <a:pt x="3719512" y="454025"/>
                  <a:pt x="3105150" y="438150"/>
                </a:cubicBezTo>
                <a:cubicBezTo>
                  <a:pt x="2490788" y="422275"/>
                  <a:pt x="1245394" y="211137"/>
                  <a:pt x="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 Shot 2015-09-15 at 10.15.26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676"/>
            <a:ext cx="9144000" cy="884208"/>
          </a:xfrm>
          <a:prstGeom prst="rect">
            <a:avLst/>
          </a:prstGeom>
        </p:spPr>
      </p:pic>
    </p:spTree>
    <p:extLst>
      <p:ext uri="{BB962C8B-B14F-4D97-AF65-F5344CB8AC3E}">
        <p14:creationId xmlns:p14="http://schemas.microsoft.com/office/powerpoint/2010/main" val="4099869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fade">
                                      <p:cBhvr>
                                        <p:cTn id="24" dur="500"/>
                                        <p:tgtEl>
                                          <p:spTgt spid="614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0486" y="4114800"/>
            <a:ext cx="7772400" cy="1500187"/>
          </a:xfrm>
          <a:solidFill>
            <a:schemeClr val="accent3">
              <a:lumMod val="60000"/>
              <a:lumOff val="40000"/>
            </a:schemeClr>
          </a:solidFill>
          <a:scene3d>
            <a:camera prst="orthographicFront"/>
            <a:lightRig rig="threePt" dir="t"/>
          </a:scene3d>
          <a:sp3d>
            <a:bevelT/>
          </a:sp3d>
        </p:spPr>
        <p:txBody>
          <a:bodyPr/>
          <a:lstStyle/>
          <a:p>
            <a:r>
              <a:rPr lang="en-US" sz="4000" b="1" dirty="0" smtClean="0">
                <a:solidFill>
                  <a:schemeClr val="accent3">
                    <a:lumMod val="50000"/>
                  </a:schemeClr>
                </a:solidFill>
              </a:rPr>
              <a:t>Online Reporting System (ORS)</a:t>
            </a:r>
          </a:p>
          <a:p>
            <a:r>
              <a:rPr lang="en-US" sz="3600" b="1" dirty="0" smtClean="0">
                <a:solidFill>
                  <a:schemeClr val="accent3">
                    <a:lumMod val="50000"/>
                  </a:schemeClr>
                </a:solidFill>
              </a:rPr>
              <a:t>Score Reports</a:t>
            </a:r>
            <a:endParaRPr lang="en-US" sz="3600" b="1" dirty="0">
              <a:solidFill>
                <a:schemeClr val="accent3">
                  <a:lumMod val="50000"/>
                </a:schemeClr>
              </a:solidFill>
            </a:endParaRP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60145"/>
            <a:ext cx="7783286" cy="13906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stretch>
            <a:fillRect/>
          </a:stretch>
        </p:blipFill>
        <p:spPr>
          <a:xfrm>
            <a:off x="0" y="0"/>
            <a:ext cx="9144000" cy="869871"/>
          </a:xfrm>
          <a:prstGeom prst="rect">
            <a:avLst/>
          </a:prstGeom>
        </p:spPr>
      </p:pic>
    </p:spTree>
    <p:extLst>
      <p:ext uri="{BB962C8B-B14F-4D97-AF65-F5344CB8AC3E}">
        <p14:creationId xmlns:p14="http://schemas.microsoft.com/office/powerpoint/2010/main" val="3393213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144000" cy="869871"/>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4038600"/>
            <a:ext cx="7700729" cy="262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990600"/>
            <a:ext cx="4833389" cy="291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97693" y="195590"/>
            <a:ext cx="5431907" cy="52322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700" b="1" dirty="0" smtClean="0"/>
              <a:t>Accessing Score Reports within ORS</a:t>
            </a:r>
            <a:endParaRPr lang="en-US" sz="2700" b="1" dirty="0"/>
          </a:p>
        </p:txBody>
      </p:sp>
      <p:sp>
        <p:nvSpPr>
          <p:cNvPr id="6" name="TextBox 5"/>
          <p:cNvSpPr txBox="1"/>
          <p:nvPr/>
        </p:nvSpPr>
        <p:spPr>
          <a:xfrm>
            <a:off x="5334000" y="1219200"/>
            <a:ext cx="3657600" cy="2031325"/>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To Access “Score Reports” within ORS:</a:t>
            </a:r>
          </a:p>
          <a:p>
            <a:endParaRPr lang="en-US" dirty="0"/>
          </a:p>
          <a:p>
            <a:pPr marL="342900" indent="-342900">
              <a:buAutoNum type="arabicPeriod"/>
            </a:pPr>
            <a:r>
              <a:rPr lang="en-US" dirty="0" smtClean="0"/>
              <a:t>Select the ORS card after logging in to SAGE.</a:t>
            </a:r>
          </a:p>
          <a:p>
            <a:pPr marL="342900" indent="-342900">
              <a:buAutoNum type="arabicPeriod"/>
            </a:pPr>
            <a:endParaRPr lang="en-US" dirty="0"/>
          </a:p>
          <a:p>
            <a:pPr marL="342900" indent="-342900">
              <a:buAutoNum type="arabicPeriod"/>
            </a:pPr>
            <a:r>
              <a:rPr lang="en-US" dirty="0" smtClean="0"/>
              <a:t>Select the “Score Reports” bar.</a:t>
            </a:r>
            <a:endParaRPr lang="en-US" dirty="0"/>
          </a:p>
        </p:txBody>
      </p:sp>
      <p:sp>
        <p:nvSpPr>
          <p:cNvPr id="7" name="Freeform 6"/>
          <p:cNvSpPr/>
          <p:nvPr/>
        </p:nvSpPr>
        <p:spPr>
          <a:xfrm>
            <a:off x="1943100" y="2238375"/>
            <a:ext cx="3438525" cy="1088698"/>
          </a:xfrm>
          <a:custGeom>
            <a:avLst/>
            <a:gdLst>
              <a:gd name="connsiteX0" fmla="*/ 3438525 w 3438525"/>
              <a:gd name="connsiteY0" fmla="*/ 0 h 1088698"/>
              <a:gd name="connsiteX1" fmla="*/ 3276600 w 3438525"/>
              <a:gd name="connsiteY1" fmla="*/ 123825 h 1088698"/>
              <a:gd name="connsiteX2" fmla="*/ 1933575 w 3438525"/>
              <a:gd name="connsiteY2" fmla="*/ 1085850 h 1088698"/>
              <a:gd name="connsiteX3" fmla="*/ 0 w 3438525"/>
              <a:gd name="connsiteY3" fmla="*/ 361950 h 1088698"/>
            </a:gdLst>
            <a:ahLst/>
            <a:cxnLst>
              <a:cxn ang="0">
                <a:pos x="connsiteX0" y="connsiteY0"/>
              </a:cxn>
              <a:cxn ang="0">
                <a:pos x="connsiteX1" y="connsiteY1"/>
              </a:cxn>
              <a:cxn ang="0">
                <a:pos x="connsiteX2" y="connsiteY2"/>
              </a:cxn>
              <a:cxn ang="0">
                <a:pos x="connsiteX3" y="connsiteY3"/>
              </a:cxn>
            </a:cxnLst>
            <a:rect l="l" t="t" r="r" b="b"/>
            <a:pathLst>
              <a:path w="3438525" h="1088698">
                <a:moveTo>
                  <a:pt x="3438525" y="0"/>
                </a:moveTo>
                <a:lnTo>
                  <a:pt x="3276600" y="123825"/>
                </a:lnTo>
                <a:cubicBezTo>
                  <a:pt x="3025775" y="304800"/>
                  <a:pt x="2479675" y="1046163"/>
                  <a:pt x="1933575" y="1085850"/>
                </a:cubicBezTo>
                <a:cubicBezTo>
                  <a:pt x="1387475" y="1125538"/>
                  <a:pt x="693737" y="743744"/>
                  <a:pt x="0" y="36195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018551" y="3114675"/>
            <a:ext cx="1715917" cy="2771775"/>
          </a:xfrm>
          <a:custGeom>
            <a:avLst/>
            <a:gdLst>
              <a:gd name="connsiteX0" fmla="*/ 324974 w 1715917"/>
              <a:gd name="connsiteY0" fmla="*/ 0 h 2771775"/>
              <a:gd name="connsiteX1" fmla="*/ 96374 w 1715917"/>
              <a:gd name="connsiteY1" fmla="*/ 371475 h 2771775"/>
              <a:gd name="connsiteX2" fmla="*/ 1715624 w 1715917"/>
              <a:gd name="connsiteY2" fmla="*/ 1609725 h 2771775"/>
              <a:gd name="connsiteX3" fmla="*/ 201149 w 1715917"/>
              <a:gd name="connsiteY3" fmla="*/ 2771775 h 2771775"/>
            </a:gdLst>
            <a:ahLst/>
            <a:cxnLst>
              <a:cxn ang="0">
                <a:pos x="connsiteX0" y="connsiteY0"/>
              </a:cxn>
              <a:cxn ang="0">
                <a:pos x="connsiteX1" y="connsiteY1"/>
              </a:cxn>
              <a:cxn ang="0">
                <a:pos x="connsiteX2" y="connsiteY2"/>
              </a:cxn>
              <a:cxn ang="0">
                <a:pos x="connsiteX3" y="connsiteY3"/>
              </a:cxn>
            </a:cxnLst>
            <a:rect l="l" t="t" r="r" b="b"/>
            <a:pathLst>
              <a:path w="1715917" h="2771775">
                <a:moveTo>
                  <a:pt x="324974" y="0"/>
                </a:moveTo>
                <a:cubicBezTo>
                  <a:pt x="94786" y="51594"/>
                  <a:pt x="-135401" y="103188"/>
                  <a:pt x="96374" y="371475"/>
                </a:cubicBezTo>
                <a:cubicBezTo>
                  <a:pt x="328149" y="639762"/>
                  <a:pt x="1698162" y="1209675"/>
                  <a:pt x="1715624" y="1609725"/>
                </a:cubicBezTo>
                <a:cubicBezTo>
                  <a:pt x="1733086" y="2009775"/>
                  <a:pt x="967117" y="2390775"/>
                  <a:pt x="201149" y="2771775"/>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755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2376"/>
            <a:ext cx="8229600" cy="879545"/>
          </a:xfrm>
        </p:spPr>
        <p:txBody>
          <a:bodyPr/>
          <a:lstStyle/>
          <a:p>
            <a:r>
              <a:rPr lang="en-US" dirty="0" smtClean="0"/>
              <a:t>SAGE Testing Windows</a:t>
            </a:r>
            <a:endParaRPr lang="en-US" dirty="0"/>
          </a:p>
        </p:txBody>
      </p:sp>
      <p:sp>
        <p:nvSpPr>
          <p:cNvPr id="3" name="Content Placeholder 2"/>
          <p:cNvSpPr>
            <a:spLocks noGrp="1"/>
          </p:cNvSpPr>
          <p:nvPr>
            <p:ph idx="1"/>
          </p:nvPr>
        </p:nvSpPr>
        <p:spPr>
          <a:xfrm>
            <a:off x="457200" y="2009151"/>
            <a:ext cx="8229600" cy="4525963"/>
          </a:xfrm>
        </p:spPr>
        <p:txBody>
          <a:bodyPr/>
          <a:lstStyle/>
          <a:p>
            <a:r>
              <a:rPr lang="en-US" dirty="0" smtClean="0"/>
              <a:t>SAGE Interim Test</a:t>
            </a:r>
          </a:p>
          <a:p>
            <a:pPr lvl="1"/>
            <a:r>
              <a:rPr lang="en-US" dirty="0" smtClean="0"/>
              <a:t>Grades 3-12:		11/2/15 – 11/24/15</a:t>
            </a:r>
          </a:p>
          <a:p>
            <a:r>
              <a:rPr lang="en-US" dirty="0" smtClean="0"/>
              <a:t>SAGE Summative Test</a:t>
            </a:r>
            <a:endParaRPr lang="en-US" dirty="0"/>
          </a:p>
          <a:p>
            <a:pPr lvl="1"/>
            <a:r>
              <a:rPr lang="en-US" dirty="0" smtClean="0"/>
              <a:t>SAGE Writing:	4/4/15 – 5/19/15</a:t>
            </a:r>
          </a:p>
          <a:p>
            <a:pPr lvl="1"/>
            <a:r>
              <a:rPr lang="en-US" dirty="0" smtClean="0"/>
              <a:t>SAGE ELA:			4/4/15 – 5/19/15</a:t>
            </a:r>
          </a:p>
          <a:p>
            <a:pPr lvl="1"/>
            <a:r>
              <a:rPr lang="en-US" dirty="0" smtClean="0"/>
              <a:t>SAGE Math:		4/4/15 – 5/19/15</a:t>
            </a:r>
          </a:p>
          <a:p>
            <a:pPr lvl="1"/>
            <a:r>
              <a:rPr lang="en-US" dirty="0" smtClean="0"/>
              <a:t>SAGE Science:</a:t>
            </a:r>
            <a:r>
              <a:rPr lang="en-US" smtClean="0"/>
              <a:t>	4</a:t>
            </a:r>
            <a:r>
              <a:rPr lang="en-US" dirty="0" smtClean="0"/>
              <a:t>/4/15 – 5/19/15	</a:t>
            </a:r>
          </a:p>
        </p:txBody>
      </p:sp>
    </p:spTree>
    <p:extLst>
      <p:ext uri="{BB962C8B-B14F-4D97-AF65-F5344CB8AC3E}">
        <p14:creationId xmlns:p14="http://schemas.microsoft.com/office/powerpoint/2010/main" val="251593704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0"/>
            <a:ext cx="9144000" cy="869871"/>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942975"/>
            <a:ext cx="8305800" cy="49849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819400" y="228600"/>
            <a:ext cx="5181600" cy="461665"/>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400" b="1" dirty="0" smtClean="0"/>
              <a:t>Score Reports Home Page Dashboard</a:t>
            </a:r>
            <a:endParaRPr lang="en-US" sz="2400" b="1" dirty="0"/>
          </a:p>
        </p:txBody>
      </p:sp>
      <p:sp>
        <p:nvSpPr>
          <p:cNvPr id="4" name="TextBox 3"/>
          <p:cNvSpPr txBox="1"/>
          <p:nvPr/>
        </p:nvSpPr>
        <p:spPr>
          <a:xfrm>
            <a:off x="914400" y="4826675"/>
            <a:ext cx="8116156" cy="1508105"/>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000" b="1" dirty="0" smtClean="0"/>
              <a:t>To access students’ 2015 SAGE performance:</a:t>
            </a:r>
            <a:endParaRPr lang="en-US" sz="2000" b="1" dirty="0"/>
          </a:p>
          <a:p>
            <a:pPr marL="342900" indent="-342900">
              <a:buAutoNum type="arabicPeriod"/>
            </a:pPr>
            <a:r>
              <a:rPr lang="en-US" dirty="0" smtClean="0"/>
              <a:t>Select “Summative 2014-2015” as the reported Administration.</a:t>
            </a:r>
          </a:p>
          <a:p>
            <a:pPr marL="342900" indent="-342900">
              <a:buAutoNum type="arabicPeriod"/>
            </a:pPr>
            <a:r>
              <a:rPr lang="en-US" dirty="0" smtClean="0"/>
              <a:t>Select which students to include in the reports.</a:t>
            </a:r>
          </a:p>
          <a:p>
            <a:pPr marL="342900" indent="-342900">
              <a:buAutoNum type="arabicPeriod"/>
            </a:pPr>
            <a:r>
              <a:rPr lang="en-US" dirty="0" smtClean="0"/>
              <a:t>Select the test results to be reviewed by clicking on the “</a:t>
            </a:r>
            <a:r>
              <a:rPr lang="en-US" b="1" dirty="0" smtClean="0"/>
              <a:t>Percent of Students Proficient</a:t>
            </a:r>
            <a:r>
              <a:rPr lang="en-US" dirty="0" smtClean="0"/>
              <a:t>” OR the “</a:t>
            </a:r>
            <a:r>
              <a:rPr lang="en-US" b="1" dirty="0" smtClean="0"/>
              <a:t>Percent of Students Tested</a:t>
            </a:r>
            <a:r>
              <a:rPr lang="en-US" dirty="0" smtClean="0"/>
              <a:t>” for the selected test. </a:t>
            </a:r>
            <a:endParaRPr lang="en-US" dirty="0"/>
          </a:p>
        </p:txBody>
      </p:sp>
      <p:sp>
        <p:nvSpPr>
          <p:cNvPr id="19" name="Rounded Rectangle 18"/>
          <p:cNvSpPr/>
          <p:nvPr/>
        </p:nvSpPr>
        <p:spPr>
          <a:xfrm>
            <a:off x="457200" y="1981200"/>
            <a:ext cx="1219200" cy="152400"/>
          </a:xfrm>
          <a:prstGeom prst="round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 y="2133600"/>
            <a:ext cx="2590800" cy="533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362200" y="4191000"/>
            <a:ext cx="1600200" cy="152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933825" y="1448395"/>
            <a:ext cx="4953000" cy="276999"/>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200" dirty="0" smtClean="0"/>
              <a:t>A reminder of which students are included in the reports is provided here.</a:t>
            </a:r>
            <a:endParaRPr lang="en-US" sz="1200" dirty="0"/>
          </a:p>
        </p:txBody>
      </p:sp>
      <p:sp>
        <p:nvSpPr>
          <p:cNvPr id="23" name="Freeform 22"/>
          <p:cNvSpPr/>
          <p:nvPr/>
        </p:nvSpPr>
        <p:spPr>
          <a:xfrm>
            <a:off x="2743200" y="1647825"/>
            <a:ext cx="2352675" cy="305722"/>
          </a:xfrm>
          <a:custGeom>
            <a:avLst/>
            <a:gdLst>
              <a:gd name="connsiteX0" fmla="*/ 2352675 w 2352675"/>
              <a:gd name="connsiteY0" fmla="*/ 76200 h 305722"/>
              <a:gd name="connsiteX1" fmla="*/ 990600 w 2352675"/>
              <a:gd name="connsiteY1" fmla="*/ 304800 h 305722"/>
              <a:gd name="connsiteX2" fmla="*/ 0 w 2352675"/>
              <a:gd name="connsiteY2" fmla="*/ 0 h 305722"/>
            </a:gdLst>
            <a:ahLst/>
            <a:cxnLst>
              <a:cxn ang="0">
                <a:pos x="connsiteX0" y="connsiteY0"/>
              </a:cxn>
              <a:cxn ang="0">
                <a:pos x="connsiteX1" y="connsiteY1"/>
              </a:cxn>
              <a:cxn ang="0">
                <a:pos x="connsiteX2" y="connsiteY2"/>
              </a:cxn>
            </a:cxnLst>
            <a:rect l="l" t="t" r="r" b="b"/>
            <a:pathLst>
              <a:path w="2352675" h="305722">
                <a:moveTo>
                  <a:pt x="2352675" y="76200"/>
                </a:moveTo>
                <a:cubicBezTo>
                  <a:pt x="1867693" y="196850"/>
                  <a:pt x="1382712" y="317500"/>
                  <a:pt x="990600" y="304800"/>
                </a:cubicBezTo>
                <a:cubicBezTo>
                  <a:pt x="598487" y="292100"/>
                  <a:pt x="299243" y="146050"/>
                  <a:pt x="0" y="0"/>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36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xit" presetSubtype="0" fill="hold" grpId="1" nodeType="with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500"/>
                                        <p:tgtEl>
                                          <p:spTgt spid="4">
                                            <p:txEl>
                                              <p:pRg st="3" end="3"/>
                                            </p:txEl>
                                          </p:spTgt>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xit" presetSubtype="0" fill="hold" grpId="1"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right)">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P spid="19" grpId="1" animBg="1"/>
      <p:bldP spid="20" grpId="0" animBg="1"/>
      <p:bldP spid="20" grpId="1" animBg="1"/>
      <p:bldP spid="21" grpId="0" animBg="1"/>
      <p:bldP spid="22" grpId="0"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0"/>
            <a:ext cx="9144000" cy="869871"/>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066800"/>
            <a:ext cx="8439150"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33700" y="134034"/>
            <a:ext cx="4724400" cy="707886"/>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000" b="1" dirty="0" smtClean="0"/>
              <a:t>State, District, and School Level Performance for the 2014-15 SAGE Test</a:t>
            </a:r>
            <a:endParaRPr lang="en-US" sz="2000" b="1" dirty="0"/>
          </a:p>
        </p:txBody>
      </p:sp>
      <p:sp>
        <p:nvSpPr>
          <p:cNvPr id="5" name="TextBox 4"/>
          <p:cNvSpPr txBox="1"/>
          <p:nvPr/>
        </p:nvSpPr>
        <p:spPr>
          <a:xfrm>
            <a:off x="4953000" y="3403431"/>
            <a:ext cx="914400" cy="1015663"/>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200" b="1" dirty="0" smtClean="0"/>
              <a:t>Options:</a:t>
            </a:r>
          </a:p>
          <a:p>
            <a:r>
              <a:rPr lang="en-US" sz="1200" dirty="0" smtClean="0"/>
              <a:t>ALL</a:t>
            </a:r>
          </a:p>
          <a:p>
            <a:r>
              <a:rPr lang="en-US" sz="1200" dirty="0" smtClean="0"/>
              <a:t>Ethnicity</a:t>
            </a:r>
          </a:p>
          <a:p>
            <a:r>
              <a:rPr lang="en-US" sz="1200" dirty="0" smtClean="0"/>
              <a:t>LEP</a:t>
            </a:r>
          </a:p>
          <a:p>
            <a:r>
              <a:rPr lang="en-US" sz="1200" dirty="0" smtClean="0"/>
              <a:t>Special Ed.</a:t>
            </a:r>
            <a:endParaRPr lang="en-US" sz="1200" dirty="0"/>
          </a:p>
        </p:txBody>
      </p:sp>
      <p:sp>
        <p:nvSpPr>
          <p:cNvPr id="6" name="Freeform 5"/>
          <p:cNvSpPr/>
          <p:nvPr/>
        </p:nvSpPr>
        <p:spPr>
          <a:xfrm>
            <a:off x="2724150" y="3819525"/>
            <a:ext cx="2276475" cy="500131"/>
          </a:xfrm>
          <a:custGeom>
            <a:avLst/>
            <a:gdLst>
              <a:gd name="connsiteX0" fmla="*/ 2276475 w 2276475"/>
              <a:gd name="connsiteY0" fmla="*/ 0 h 500131"/>
              <a:gd name="connsiteX1" fmla="*/ 1019175 w 2276475"/>
              <a:gd name="connsiteY1" fmla="*/ 485775 h 500131"/>
              <a:gd name="connsiteX2" fmla="*/ 0 w 2276475"/>
              <a:gd name="connsiteY2" fmla="*/ 323850 h 500131"/>
            </a:gdLst>
            <a:ahLst/>
            <a:cxnLst>
              <a:cxn ang="0">
                <a:pos x="connsiteX0" y="connsiteY0"/>
              </a:cxn>
              <a:cxn ang="0">
                <a:pos x="connsiteX1" y="connsiteY1"/>
              </a:cxn>
              <a:cxn ang="0">
                <a:pos x="connsiteX2" y="connsiteY2"/>
              </a:cxn>
            </a:cxnLst>
            <a:rect l="l" t="t" r="r" b="b"/>
            <a:pathLst>
              <a:path w="2276475" h="500131">
                <a:moveTo>
                  <a:pt x="2276475" y="0"/>
                </a:moveTo>
                <a:cubicBezTo>
                  <a:pt x="1837531" y="215900"/>
                  <a:pt x="1398587" y="431800"/>
                  <a:pt x="1019175" y="485775"/>
                </a:cubicBezTo>
                <a:cubicBezTo>
                  <a:pt x="639763" y="539750"/>
                  <a:pt x="319881" y="431800"/>
                  <a:pt x="0" y="323850"/>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90800" y="2209800"/>
            <a:ext cx="1905000" cy="738664"/>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400" dirty="0" smtClean="0"/>
              <a:t>Test, Test Year, and District/School Information</a:t>
            </a:r>
            <a:endParaRPr lang="en-US" sz="1400" dirty="0"/>
          </a:p>
        </p:txBody>
      </p:sp>
      <p:sp>
        <p:nvSpPr>
          <p:cNvPr id="8" name="Freeform 7"/>
          <p:cNvSpPr/>
          <p:nvPr/>
        </p:nvSpPr>
        <p:spPr>
          <a:xfrm>
            <a:off x="1914525" y="2695575"/>
            <a:ext cx="1485900" cy="483132"/>
          </a:xfrm>
          <a:custGeom>
            <a:avLst/>
            <a:gdLst>
              <a:gd name="connsiteX0" fmla="*/ 1485900 w 1485900"/>
              <a:gd name="connsiteY0" fmla="*/ 238125 h 483132"/>
              <a:gd name="connsiteX1" fmla="*/ 476250 w 1485900"/>
              <a:gd name="connsiteY1" fmla="*/ 476250 h 483132"/>
              <a:gd name="connsiteX2" fmla="*/ 0 w 1485900"/>
              <a:gd name="connsiteY2" fmla="*/ 0 h 483132"/>
            </a:gdLst>
            <a:ahLst/>
            <a:cxnLst>
              <a:cxn ang="0">
                <a:pos x="connsiteX0" y="connsiteY0"/>
              </a:cxn>
              <a:cxn ang="0">
                <a:pos x="connsiteX1" y="connsiteY1"/>
              </a:cxn>
              <a:cxn ang="0">
                <a:pos x="connsiteX2" y="connsiteY2"/>
              </a:cxn>
            </a:cxnLst>
            <a:rect l="l" t="t" r="r" b="b"/>
            <a:pathLst>
              <a:path w="1485900" h="483132">
                <a:moveTo>
                  <a:pt x="1485900" y="238125"/>
                </a:moveTo>
                <a:cubicBezTo>
                  <a:pt x="1104900" y="377031"/>
                  <a:pt x="723900" y="515938"/>
                  <a:pt x="476250" y="476250"/>
                </a:cubicBezTo>
                <a:cubicBezTo>
                  <a:pt x="228600" y="436563"/>
                  <a:pt x="114300" y="218281"/>
                  <a:pt x="0" y="0"/>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934200" y="3329056"/>
            <a:ext cx="228600" cy="990600"/>
          </a:xfrm>
          <a:prstGeom prst="downArrow">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28800" y="5105400"/>
            <a:ext cx="304800" cy="129540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2" y="5124450"/>
            <a:ext cx="26860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61976" y="4459069"/>
            <a:ext cx="2838449"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Clicking the       will bring up the Exploration Menu. </a:t>
            </a:r>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529889"/>
            <a:ext cx="2667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reeform 12"/>
          <p:cNvSpPr/>
          <p:nvPr/>
        </p:nvSpPr>
        <p:spPr>
          <a:xfrm>
            <a:off x="3238500" y="4894752"/>
            <a:ext cx="731738" cy="286848"/>
          </a:xfrm>
          <a:custGeom>
            <a:avLst/>
            <a:gdLst>
              <a:gd name="connsiteX0" fmla="*/ 0 w 731738"/>
              <a:gd name="connsiteY0" fmla="*/ 39198 h 286848"/>
              <a:gd name="connsiteX1" fmla="*/ 628650 w 731738"/>
              <a:gd name="connsiteY1" fmla="*/ 20148 h 286848"/>
              <a:gd name="connsiteX2" fmla="*/ 723900 w 731738"/>
              <a:gd name="connsiteY2" fmla="*/ 286848 h 286848"/>
            </a:gdLst>
            <a:ahLst/>
            <a:cxnLst>
              <a:cxn ang="0">
                <a:pos x="connsiteX0" y="connsiteY0"/>
              </a:cxn>
              <a:cxn ang="0">
                <a:pos x="connsiteX1" y="connsiteY1"/>
              </a:cxn>
              <a:cxn ang="0">
                <a:pos x="connsiteX2" y="connsiteY2"/>
              </a:cxn>
            </a:cxnLst>
            <a:rect l="l" t="t" r="r" b="b"/>
            <a:pathLst>
              <a:path w="731738" h="286848">
                <a:moveTo>
                  <a:pt x="0" y="39198"/>
                </a:moveTo>
                <a:cubicBezTo>
                  <a:pt x="254000" y="9035"/>
                  <a:pt x="508000" y="-21127"/>
                  <a:pt x="628650" y="20148"/>
                </a:cubicBezTo>
                <a:cubicBezTo>
                  <a:pt x="749300" y="61423"/>
                  <a:pt x="736600" y="174135"/>
                  <a:pt x="723900" y="286848"/>
                </a:cubicBezTo>
              </a:path>
            </a:pathLst>
          </a:custGeom>
          <a:noFill/>
          <a:ln w="476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654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2052"/>
                                        </p:tgtEl>
                                        <p:attrNameLst>
                                          <p:attrName>style.visibility</p:attrName>
                                        </p:attrNameLst>
                                      </p:cBhvr>
                                      <p:to>
                                        <p:strVal val="visible"/>
                                      </p:to>
                                    </p:set>
                                    <p:animEffect transition="in" filter="fade">
                                      <p:cBhvr>
                                        <p:cTn id="38" dur="500"/>
                                        <p:tgtEl>
                                          <p:spTgt spid="20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1"/>
                                        </p:tgtEl>
                                        <p:attrNameLst>
                                          <p:attrName>style.visibility</p:attrName>
                                        </p:attrNameLst>
                                      </p:cBhvr>
                                      <p:to>
                                        <p:strVal val="visible"/>
                                      </p:to>
                                    </p:set>
                                    <p:animEffect transition="in" filter="fade">
                                      <p:cBhvr>
                                        <p:cTn id="4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557" y="3733800"/>
            <a:ext cx="5919788" cy="293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6" y="1066800"/>
            <a:ext cx="4533900" cy="251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0" y="134034"/>
            <a:ext cx="47244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sz="3600" b="1" dirty="0" smtClean="0"/>
              <a:t>Exploration Menu</a:t>
            </a:r>
            <a:endParaRPr lang="en-US" sz="3600" b="1" dirty="0"/>
          </a:p>
        </p:txBody>
      </p:sp>
    </p:spTree>
    <p:extLst>
      <p:ext uri="{BB962C8B-B14F-4D97-AF65-F5344CB8AC3E}">
        <p14:creationId xmlns:p14="http://schemas.microsoft.com/office/powerpoint/2010/main" val="3380309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869871"/>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 y="3352800"/>
            <a:ext cx="8662987" cy="81640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027" y="1219200"/>
            <a:ext cx="352794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808027" y="1304925"/>
            <a:ext cx="3527946" cy="733425"/>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5029200"/>
            <a:ext cx="8382000" cy="707886"/>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000" dirty="0" smtClean="0"/>
              <a:t>The user can move from aggregated information levels to disaggregated information levels, down to the student level.  </a:t>
            </a:r>
            <a:endParaRPr lang="en-US" sz="2000" dirty="0"/>
          </a:p>
        </p:txBody>
      </p:sp>
      <p:sp>
        <p:nvSpPr>
          <p:cNvPr id="6" name="TextBox 5"/>
          <p:cNvSpPr txBox="1"/>
          <p:nvPr/>
        </p:nvSpPr>
        <p:spPr>
          <a:xfrm>
            <a:off x="2971800" y="195590"/>
            <a:ext cx="5257800" cy="52322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800" b="1" dirty="0" smtClean="0"/>
              <a:t>Navigating the “Who” Dimension</a:t>
            </a:r>
            <a:endParaRPr lang="en-US" sz="2800" b="1" dirty="0"/>
          </a:p>
        </p:txBody>
      </p:sp>
    </p:spTree>
    <p:extLst>
      <p:ext uri="{BB962C8B-B14F-4D97-AF65-F5344CB8AC3E}">
        <p14:creationId xmlns:p14="http://schemas.microsoft.com/office/powerpoint/2010/main" val="701156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819150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72286"/>
            <a:ext cx="7379492" cy="69544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393396" y="1495425"/>
            <a:ext cx="4035729" cy="4352925"/>
          </a:xfrm>
          <a:custGeom>
            <a:avLst/>
            <a:gdLst>
              <a:gd name="connsiteX0" fmla="*/ 768654 w 4035729"/>
              <a:gd name="connsiteY0" fmla="*/ 4352925 h 4352925"/>
              <a:gd name="connsiteX1" fmla="*/ 225729 w 4035729"/>
              <a:gd name="connsiteY1" fmla="*/ 3448050 h 4352925"/>
              <a:gd name="connsiteX2" fmla="*/ 4035729 w 4035729"/>
              <a:gd name="connsiteY2" fmla="*/ 0 h 4352925"/>
            </a:gdLst>
            <a:ahLst/>
            <a:cxnLst>
              <a:cxn ang="0">
                <a:pos x="connsiteX0" y="connsiteY0"/>
              </a:cxn>
              <a:cxn ang="0">
                <a:pos x="connsiteX1" y="connsiteY1"/>
              </a:cxn>
              <a:cxn ang="0">
                <a:pos x="connsiteX2" y="connsiteY2"/>
              </a:cxn>
            </a:cxnLst>
            <a:rect l="l" t="t" r="r" b="b"/>
            <a:pathLst>
              <a:path w="4035729" h="4352925">
                <a:moveTo>
                  <a:pt x="768654" y="4352925"/>
                </a:moveTo>
                <a:cubicBezTo>
                  <a:pt x="224935" y="4263231"/>
                  <a:pt x="-318784" y="4173537"/>
                  <a:pt x="225729" y="3448050"/>
                </a:cubicBezTo>
                <a:cubicBezTo>
                  <a:pt x="770242" y="2722562"/>
                  <a:pt x="2402985" y="1361281"/>
                  <a:pt x="4035729" y="0"/>
                </a:cubicBezTo>
              </a:path>
            </a:pathLst>
          </a:custGeom>
          <a:noFill/>
          <a:ln w="38100">
            <a:solidFill>
              <a:srgbClr val="C00000"/>
            </a:solidFill>
            <a:headEnd type="triangle" w="lg" len="lg"/>
            <a:tailEnd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286375" y="1571625"/>
            <a:ext cx="561681" cy="4067175"/>
          </a:xfrm>
          <a:custGeom>
            <a:avLst/>
            <a:gdLst>
              <a:gd name="connsiteX0" fmla="*/ 0 w 561681"/>
              <a:gd name="connsiteY0" fmla="*/ 4067175 h 4067175"/>
              <a:gd name="connsiteX1" fmla="*/ 495300 w 561681"/>
              <a:gd name="connsiteY1" fmla="*/ 1057275 h 4067175"/>
              <a:gd name="connsiteX2" fmla="*/ 542925 w 561681"/>
              <a:gd name="connsiteY2" fmla="*/ 0 h 4067175"/>
            </a:gdLst>
            <a:ahLst/>
            <a:cxnLst>
              <a:cxn ang="0">
                <a:pos x="connsiteX0" y="connsiteY0"/>
              </a:cxn>
              <a:cxn ang="0">
                <a:pos x="connsiteX1" y="connsiteY1"/>
              </a:cxn>
              <a:cxn ang="0">
                <a:pos x="connsiteX2" y="connsiteY2"/>
              </a:cxn>
            </a:cxnLst>
            <a:rect l="l" t="t" r="r" b="b"/>
            <a:pathLst>
              <a:path w="561681" h="4067175">
                <a:moveTo>
                  <a:pt x="0" y="4067175"/>
                </a:moveTo>
                <a:cubicBezTo>
                  <a:pt x="202406" y="2901156"/>
                  <a:pt x="404813" y="1735137"/>
                  <a:pt x="495300" y="1057275"/>
                </a:cubicBezTo>
                <a:cubicBezTo>
                  <a:pt x="585787" y="379413"/>
                  <a:pt x="564356" y="189706"/>
                  <a:pt x="542925" y="0"/>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0" y="0"/>
            <a:ext cx="9144000" cy="869871"/>
          </a:xfrm>
          <a:prstGeom prst="rect">
            <a:avLst/>
          </a:prstGeom>
        </p:spPr>
      </p:pic>
    </p:spTree>
    <p:extLst>
      <p:ext uri="{BB962C8B-B14F-4D97-AF65-F5344CB8AC3E}">
        <p14:creationId xmlns:p14="http://schemas.microsoft.com/office/powerpoint/2010/main" val="4087599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669793"/>
            <a:ext cx="79343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54" y="919988"/>
            <a:ext cx="7379492" cy="69544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a:xfrm>
            <a:off x="403680" y="1447800"/>
            <a:ext cx="4996995" cy="4514850"/>
          </a:xfrm>
          <a:custGeom>
            <a:avLst/>
            <a:gdLst>
              <a:gd name="connsiteX0" fmla="*/ 4996995 w 4996995"/>
              <a:gd name="connsiteY0" fmla="*/ 0 h 4514850"/>
              <a:gd name="connsiteX1" fmla="*/ 263070 w 4996995"/>
              <a:gd name="connsiteY1" fmla="*/ 2914650 h 4514850"/>
              <a:gd name="connsiteX2" fmla="*/ 1025070 w 4996995"/>
              <a:gd name="connsiteY2" fmla="*/ 4514850 h 4514850"/>
            </a:gdLst>
            <a:ahLst/>
            <a:cxnLst>
              <a:cxn ang="0">
                <a:pos x="connsiteX0" y="connsiteY0"/>
              </a:cxn>
              <a:cxn ang="0">
                <a:pos x="connsiteX1" y="connsiteY1"/>
              </a:cxn>
              <a:cxn ang="0">
                <a:pos x="connsiteX2" y="connsiteY2"/>
              </a:cxn>
            </a:cxnLst>
            <a:rect l="l" t="t" r="r" b="b"/>
            <a:pathLst>
              <a:path w="4996995" h="4514850">
                <a:moveTo>
                  <a:pt x="4996995" y="0"/>
                </a:moveTo>
                <a:cubicBezTo>
                  <a:pt x="2961026" y="1081087"/>
                  <a:pt x="925057" y="2162175"/>
                  <a:pt x="263070" y="2914650"/>
                </a:cubicBezTo>
                <a:cubicBezTo>
                  <a:pt x="-398917" y="3667125"/>
                  <a:pt x="313076" y="4090987"/>
                  <a:pt x="1025070" y="4514850"/>
                </a:cubicBezTo>
              </a:path>
            </a:pathLst>
          </a:custGeom>
          <a:noFill/>
          <a:ln w="38100">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095875" y="1419225"/>
            <a:ext cx="1692839" cy="4000500"/>
          </a:xfrm>
          <a:custGeom>
            <a:avLst/>
            <a:gdLst>
              <a:gd name="connsiteX0" fmla="*/ 0 w 1692839"/>
              <a:gd name="connsiteY0" fmla="*/ 4000500 h 4000500"/>
              <a:gd name="connsiteX1" fmla="*/ 1504950 w 1692839"/>
              <a:gd name="connsiteY1" fmla="*/ 1304925 h 4000500"/>
              <a:gd name="connsiteX2" fmla="*/ 1619250 w 1692839"/>
              <a:gd name="connsiteY2" fmla="*/ 0 h 4000500"/>
            </a:gdLst>
            <a:ahLst/>
            <a:cxnLst>
              <a:cxn ang="0">
                <a:pos x="connsiteX0" y="connsiteY0"/>
              </a:cxn>
              <a:cxn ang="0">
                <a:pos x="connsiteX1" y="connsiteY1"/>
              </a:cxn>
              <a:cxn ang="0">
                <a:pos x="connsiteX2" y="connsiteY2"/>
              </a:cxn>
            </a:cxnLst>
            <a:rect l="l" t="t" r="r" b="b"/>
            <a:pathLst>
              <a:path w="1692839" h="4000500">
                <a:moveTo>
                  <a:pt x="0" y="4000500"/>
                </a:moveTo>
                <a:cubicBezTo>
                  <a:pt x="617537" y="2986087"/>
                  <a:pt x="1235075" y="1971675"/>
                  <a:pt x="1504950" y="1304925"/>
                </a:cubicBezTo>
                <a:cubicBezTo>
                  <a:pt x="1774825" y="638175"/>
                  <a:pt x="1697037" y="319087"/>
                  <a:pt x="1619250" y="0"/>
                </a:cubicBezTo>
              </a:path>
            </a:pathLst>
          </a:custGeom>
          <a:noFill/>
          <a:ln w="38100">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0" y="0"/>
            <a:ext cx="9144000" cy="869871"/>
          </a:xfrm>
          <a:prstGeom prst="rect">
            <a:avLst/>
          </a:prstGeom>
        </p:spPr>
      </p:pic>
    </p:spTree>
    <p:extLst>
      <p:ext uri="{BB962C8B-B14F-4D97-AF65-F5344CB8AC3E}">
        <p14:creationId xmlns:p14="http://schemas.microsoft.com/office/powerpoint/2010/main" val="2825777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679604"/>
            <a:ext cx="746760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54" y="919988"/>
            <a:ext cx="7379492" cy="69544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852520" y="1371600"/>
            <a:ext cx="5586380" cy="4686300"/>
          </a:xfrm>
          <a:custGeom>
            <a:avLst/>
            <a:gdLst>
              <a:gd name="connsiteX0" fmla="*/ 5586380 w 5586380"/>
              <a:gd name="connsiteY0" fmla="*/ 0 h 4686300"/>
              <a:gd name="connsiteX1" fmla="*/ 452405 w 5586380"/>
              <a:gd name="connsiteY1" fmla="*/ 2924175 h 4686300"/>
              <a:gd name="connsiteX2" fmla="*/ 585755 w 5586380"/>
              <a:gd name="connsiteY2" fmla="*/ 4686300 h 4686300"/>
            </a:gdLst>
            <a:ahLst/>
            <a:cxnLst>
              <a:cxn ang="0">
                <a:pos x="connsiteX0" y="connsiteY0"/>
              </a:cxn>
              <a:cxn ang="0">
                <a:pos x="connsiteX1" y="connsiteY1"/>
              </a:cxn>
              <a:cxn ang="0">
                <a:pos x="connsiteX2" y="connsiteY2"/>
              </a:cxn>
            </a:cxnLst>
            <a:rect l="l" t="t" r="r" b="b"/>
            <a:pathLst>
              <a:path w="5586380" h="4686300">
                <a:moveTo>
                  <a:pt x="5586380" y="0"/>
                </a:moveTo>
                <a:cubicBezTo>
                  <a:pt x="3436111" y="1071562"/>
                  <a:pt x="1285842" y="2143125"/>
                  <a:pt x="452405" y="2924175"/>
                </a:cubicBezTo>
                <a:cubicBezTo>
                  <a:pt x="-381032" y="3705225"/>
                  <a:pt x="102361" y="4195762"/>
                  <a:pt x="585755" y="4686300"/>
                </a:cubicBezTo>
              </a:path>
            </a:pathLst>
          </a:custGeom>
          <a:noFill/>
          <a:ln w="38100">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352675" y="1447800"/>
            <a:ext cx="5276850" cy="4591050"/>
          </a:xfrm>
          <a:custGeom>
            <a:avLst/>
            <a:gdLst>
              <a:gd name="connsiteX0" fmla="*/ 0 w 5276850"/>
              <a:gd name="connsiteY0" fmla="*/ 4591050 h 4591050"/>
              <a:gd name="connsiteX1" fmla="*/ 4391025 w 5276850"/>
              <a:gd name="connsiteY1" fmla="*/ 2133600 h 4591050"/>
              <a:gd name="connsiteX2" fmla="*/ 5276850 w 5276850"/>
              <a:gd name="connsiteY2" fmla="*/ 0 h 4591050"/>
            </a:gdLst>
            <a:ahLst/>
            <a:cxnLst>
              <a:cxn ang="0">
                <a:pos x="connsiteX0" y="connsiteY0"/>
              </a:cxn>
              <a:cxn ang="0">
                <a:pos x="connsiteX1" y="connsiteY1"/>
              </a:cxn>
              <a:cxn ang="0">
                <a:pos x="connsiteX2" y="connsiteY2"/>
              </a:cxn>
            </a:cxnLst>
            <a:rect l="l" t="t" r="r" b="b"/>
            <a:pathLst>
              <a:path w="5276850" h="4591050">
                <a:moveTo>
                  <a:pt x="0" y="4591050"/>
                </a:moveTo>
                <a:cubicBezTo>
                  <a:pt x="1755775" y="3744912"/>
                  <a:pt x="3511550" y="2898775"/>
                  <a:pt x="4391025" y="2133600"/>
                </a:cubicBezTo>
                <a:cubicBezTo>
                  <a:pt x="5270500" y="1368425"/>
                  <a:pt x="5273675" y="684212"/>
                  <a:pt x="5276850" y="0"/>
                </a:cubicBezTo>
              </a:path>
            </a:pathLst>
          </a:custGeom>
          <a:noFill/>
          <a:ln w="38100">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67400" y="4419600"/>
            <a:ext cx="31242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For 2015, note the addition of sub-test scale scores.</a:t>
            </a:r>
            <a:endParaRPr lang="en-US" dirty="0"/>
          </a:p>
        </p:txBody>
      </p:sp>
      <p:sp>
        <p:nvSpPr>
          <p:cNvPr id="8" name="Right Arrow 7"/>
          <p:cNvSpPr/>
          <p:nvPr/>
        </p:nvSpPr>
        <p:spPr>
          <a:xfrm rot="7463333">
            <a:off x="6430584" y="5236242"/>
            <a:ext cx="528637" cy="3048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0" y="0"/>
            <a:ext cx="9144000" cy="869871"/>
          </a:xfrm>
          <a:prstGeom prst="rect">
            <a:avLst/>
          </a:prstGeom>
        </p:spPr>
      </p:pic>
    </p:spTree>
    <p:extLst>
      <p:ext uri="{BB962C8B-B14F-4D97-AF65-F5344CB8AC3E}">
        <p14:creationId xmlns:p14="http://schemas.microsoft.com/office/powerpoint/2010/main" val="733354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869871"/>
          </a:xfrm>
          <a:prstGeom prst="rect">
            <a:avLst/>
          </a:prstGeom>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43000"/>
            <a:ext cx="4006850" cy="528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0" y="195590"/>
            <a:ext cx="4953000" cy="52322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800" b="1" dirty="0" smtClean="0"/>
              <a:t>Individual Student SAGE Report</a:t>
            </a:r>
            <a:endParaRPr lang="en-US" sz="2800" b="1" dirty="0"/>
          </a:p>
        </p:txBody>
      </p:sp>
      <p:sp>
        <p:nvSpPr>
          <p:cNvPr id="4" name="TextBox 3"/>
          <p:cNvSpPr txBox="1"/>
          <p:nvPr/>
        </p:nvSpPr>
        <p:spPr>
          <a:xfrm>
            <a:off x="304800" y="3151049"/>
            <a:ext cx="2743200" cy="1754326"/>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For 2015, there will be two data points to determine growth from the 2014 Summative SAGE test to the 2015 Summative SAGE test.</a:t>
            </a:r>
            <a:endParaRPr lang="en-US" dirty="0"/>
          </a:p>
        </p:txBody>
      </p:sp>
      <p:sp>
        <p:nvSpPr>
          <p:cNvPr id="5" name="Freeform 4"/>
          <p:cNvSpPr/>
          <p:nvPr/>
        </p:nvSpPr>
        <p:spPr>
          <a:xfrm>
            <a:off x="1218096" y="4905375"/>
            <a:ext cx="2610954" cy="676395"/>
          </a:xfrm>
          <a:custGeom>
            <a:avLst/>
            <a:gdLst>
              <a:gd name="connsiteX0" fmla="*/ 39204 w 2610954"/>
              <a:gd name="connsiteY0" fmla="*/ 0 h 676395"/>
              <a:gd name="connsiteX1" fmla="*/ 353529 w 2610954"/>
              <a:gd name="connsiteY1" fmla="*/ 571500 h 676395"/>
              <a:gd name="connsiteX2" fmla="*/ 2610954 w 2610954"/>
              <a:gd name="connsiteY2" fmla="*/ 676275 h 676395"/>
            </a:gdLst>
            <a:ahLst/>
            <a:cxnLst>
              <a:cxn ang="0">
                <a:pos x="connsiteX0" y="connsiteY0"/>
              </a:cxn>
              <a:cxn ang="0">
                <a:pos x="connsiteX1" y="connsiteY1"/>
              </a:cxn>
              <a:cxn ang="0">
                <a:pos x="connsiteX2" y="connsiteY2"/>
              </a:cxn>
            </a:cxnLst>
            <a:rect l="l" t="t" r="r" b="b"/>
            <a:pathLst>
              <a:path w="2610954" h="676395">
                <a:moveTo>
                  <a:pt x="39204" y="0"/>
                </a:moveTo>
                <a:cubicBezTo>
                  <a:pt x="-17946" y="229394"/>
                  <a:pt x="-75096" y="458788"/>
                  <a:pt x="353529" y="571500"/>
                </a:cubicBezTo>
                <a:cubicBezTo>
                  <a:pt x="782154" y="684212"/>
                  <a:pt x="2610954" y="676275"/>
                  <a:pt x="2610954" y="676275"/>
                </a:cubicBezTo>
              </a:path>
            </a:pathLst>
          </a:custGeom>
          <a:noFill/>
          <a:ln w="603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828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fade">
                                      <p:cBhvr>
                                        <p:cTn id="11" dur="500"/>
                                        <p:tgtEl>
                                          <p:spTgt spid="819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869871"/>
          </a:xfrm>
          <a:prstGeom prst="rect">
            <a:avLst/>
          </a:prstGeom>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012" y="1676400"/>
            <a:ext cx="36099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581400"/>
            <a:ext cx="6638925" cy="118110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2462" y="5258484"/>
            <a:ext cx="8077200" cy="646331"/>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dirty="0" smtClean="0"/>
              <a:t>The user can navigate down from the subject level to view finer-grain detail on reporting category and content standard performance.</a:t>
            </a:r>
            <a:endParaRPr lang="en-US" dirty="0"/>
          </a:p>
        </p:txBody>
      </p:sp>
      <p:sp>
        <p:nvSpPr>
          <p:cNvPr id="4" name="TextBox 3"/>
          <p:cNvSpPr txBox="1"/>
          <p:nvPr/>
        </p:nvSpPr>
        <p:spPr>
          <a:xfrm>
            <a:off x="2895600" y="195590"/>
            <a:ext cx="5243513" cy="52322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800" dirty="0" smtClean="0"/>
              <a:t>Navigating the “What” Dimension</a:t>
            </a:r>
            <a:endParaRPr lang="en-US" sz="2800" dirty="0"/>
          </a:p>
        </p:txBody>
      </p:sp>
    </p:spTree>
    <p:extLst>
      <p:ext uri="{BB962C8B-B14F-4D97-AF65-F5344CB8AC3E}">
        <p14:creationId xmlns:p14="http://schemas.microsoft.com/office/powerpoint/2010/main" val="3842618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7015163" cy="465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73053"/>
            <a:ext cx="4810125" cy="85574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a:xfrm>
            <a:off x="1283404" y="1552575"/>
            <a:ext cx="2231321" cy="4210050"/>
          </a:xfrm>
          <a:custGeom>
            <a:avLst/>
            <a:gdLst>
              <a:gd name="connsiteX0" fmla="*/ 2231321 w 2231321"/>
              <a:gd name="connsiteY0" fmla="*/ 0 h 4210050"/>
              <a:gd name="connsiteX1" fmla="*/ 107246 w 2231321"/>
              <a:gd name="connsiteY1" fmla="*/ 2600325 h 4210050"/>
              <a:gd name="connsiteX2" fmla="*/ 507296 w 2231321"/>
              <a:gd name="connsiteY2" fmla="*/ 4210050 h 4210050"/>
            </a:gdLst>
            <a:ahLst/>
            <a:cxnLst>
              <a:cxn ang="0">
                <a:pos x="connsiteX0" y="connsiteY0"/>
              </a:cxn>
              <a:cxn ang="0">
                <a:pos x="connsiteX1" y="connsiteY1"/>
              </a:cxn>
              <a:cxn ang="0">
                <a:pos x="connsiteX2" y="connsiteY2"/>
              </a:cxn>
            </a:cxnLst>
            <a:rect l="l" t="t" r="r" b="b"/>
            <a:pathLst>
              <a:path w="2231321" h="4210050">
                <a:moveTo>
                  <a:pt x="2231321" y="0"/>
                </a:moveTo>
                <a:cubicBezTo>
                  <a:pt x="1312952" y="949325"/>
                  <a:pt x="394583" y="1898650"/>
                  <a:pt x="107246" y="2600325"/>
                </a:cubicBezTo>
                <a:cubicBezTo>
                  <a:pt x="-180092" y="3302000"/>
                  <a:pt x="163602" y="3756025"/>
                  <a:pt x="507296" y="4210050"/>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714625" y="1666875"/>
            <a:ext cx="2457450" cy="4057650"/>
          </a:xfrm>
          <a:custGeom>
            <a:avLst/>
            <a:gdLst>
              <a:gd name="connsiteX0" fmla="*/ 0 w 2457450"/>
              <a:gd name="connsiteY0" fmla="*/ 4057650 h 4057650"/>
              <a:gd name="connsiteX1" fmla="*/ 2047875 w 2457450"/>
              <a:gd name="connsiteY1" fmla="*/ 2257425 h 4057650"/>
              <a:gd name="connsiteX2" fmla="*/ 2457450 w 2457450"/>
              <a:gd name="connsiteY2" fmla="*/ 0 h 4057650"/>
            </a:gdLst>
            <a:ahLst/>
            <a:cxnLst>
              <a:cxn ang="0">
                <a:pos x="connsiteX0" y="connsiteY0"/>
              </a:cxn>
              <a:cxn ang="0">
                <a:pos x="connsiteX1" y="connsiteY1"/>
              </a:cxn>
              <a:cxn ang="0">
                <a:pos x="connsiteX2" y="connsiteY2"/>
              </a:cxn>
            </a:cxnLst>
            <a:rect l="l" t="t" r="r" b="b"/>
            <a:pathLst>
              <a:path w="2457450" h="4057650">
                <a:moveTo>
                  <a:pt x="0" y="4057650"/>
                </a:moveTo>
                <a:cubicBezTo>
                  <a:pt x="819150" y="3495675"/>
                  <a:pt x="1638300" y="2933700"/>
                  <a:pt x="2047875" y="2257425"/>
                </a:cubicBezTo>
                <a:cubicBezTo>
                  <a:pt x="2457450" y="1581150"/>
                  <a:pt x="2457450" y="790575"/>
                  <a:pt x="2457450"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0" y="0"/>
            <a:ext cx="9144000" cy="869871"/>
          </a:xfrm>
          <a:prstGeom prst="rect">
            <a:avLst/>
          </a:prstGeom>
        </p:spPr>
      </p:pic>
    </p:spTree>
    <p:extLst>
      <p:ext uri="{BB962C8B-B14F-4D97-AF65-F5344CB8AC3E}">
        <p14:creationId xmlns:p14="http://schemas.microsoft.com/office/powerpoint/2010/main" val="428850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457200" y="1066800"/>
            <a:ext cx="8153400" cy="830997"/>
          </a:xfrm>
          <a:prstGeom prst="rect">
            <a:avLst/>
          </a:prstGeom>
          <a:solidFill>
            <a:schemeClr val="accent3">
              <a:lumMod val="75000"/>
            </a:schemeClr>
          </a:solidFill>
          <a:scene3d>
            <a:camera prst="orthographicFront"/>
            <a:lightRig rig="threePt" dir="t"/>
          </a:scene3d>
          <a:sp3d>
            <a:bevelT/>
          </a:sp3d>
        </p:spPr>
        <p:txBody>
          <a:bodyPr wrap="square" rtlCol="0">
            <a:spAutoFit/>
          </a:bodyPr>
          <a:lstStyle/>
          <a:p>
            <a:pPr algn="ctr"/>
            <a:r>
              <a:rPr lang="en-US" sz="4800" b="1" dirty="0" smtClean="0">
                <a:latin typeface="Aharoni" panose="02010803020104030203" pitchFamily="2" charset="-79"/>
                <a:cs typeface="Aharoni" panose="02010803020104030203" pitchFamily="2" charset="-79"/>
              </a:rPr>
              <a:t>2015</a:t>
            </a:r>
            <a:r>
              <a:rPr lang="en-US" sz="4000" b="1" dirty="0" smtClean="0">
                <a:latin typeface="Aharoni" panose="02010803020104030203" pitchFamily="2" charset="-79"/>
                <a:cs typeface="Aharoni" panose="02010803020104030203" pitchFamily="2" charset="-79"/>
              </a:rPr>
              <a:t> SAGE Testing Times</a:t>
            </a:r>
            <a:endParaRPr lang="en-US" sz="4000" b="1" dirty="0">
              <a:latin typeface="Aharoni" panose="02010803020104030203" pitchFamily="2" charset="-79"/>
              <a:cs typeface="Aharoni" panose="02010803020104030203" pitchFamily="2" charset="-79"/>
            </a:endParaRPr>
          </a:p>
        </p:txBody>
      </p:sp>
      <p:pic>
        <p:nvPicPr>
          <p:cNvPr id="5" name="Picture 4" descr="C:\Users\radean.meyers\Desktop\SAGE_testing_times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80" y="1953299"/>
            <a:ext cx="8101439" cy="287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5080" y="5043281"/>
            <a:ext cx="8165520" cy="1600438"/>
          </a:xfrm>
          <a:prstGeom prst="rect">
            <a:avLst/>
          </a:prstGeom>
        </p:spPr>
        <p:txBody>
          <a:bodyPr wrap="square">
            <a:spAutoFit/>
          </a:bodyPr>
          <a:lstStyle/>
          <a:p>
            <a:pPr algn="ctr">
              <a:spcBef>
                <a:spcPct val="0"/>
              </a:spcBef>
            </a:pPr>
            <a:r>
              <a:rPr lang="en-US" altLang="en-US" sz="1400" dirty="0">
                <a:solidFill>
                  <a:srgbClr val="000000"/>
                </a:solidFill>
              </a:rPr>
              <a:t>“Though these assessments are untimed, it is inappropriate for the test administrator to allow students to take excessive time to test.</a:t>
            </a:r>
          </a:p>
          <a:p>
            <a:pPr algn="ctr">
              <a:spcBef>
                <a:spcPct val="0"/>
              </a:spcBef>
            </a:pPr>
            <a:r>
              <a:rPr lang="en-US" altLang="en-US" sz="1400" dirty="0">
                <a:solidFill>
                  <a:srgbClr val="000000"/>
                </a:solidFill>
              </a:rPr>
              <a:t>In rare circumstances a student may need to take longer than the expected times. These situations must be discussed with the LEA Assessment Director to ensure that students have an appropriate opportunity to complete testing.”</a:t>
            </a:r>
          </a:p>
          <a:p>
            <a:pPr lvl="1" algn="ctr">
              <a:spcBef>
                <a:spcPct val="0"/>
              </a:spcBef>
            </a:pPr>
            <a:r>
              <a:rPr lang="en-US" altLang="en-US" sz="1400" dirty="0">
                <a:solidFill>
                  <a:srgbClr val="000000"/>
                </a:solidFill>
              </a:rPr>
              <a:t>-</a:t>
            </a:r>
            <a:r>
              <a:rPr lang="en-US" altLang="en-US" sz="1400" i="1" dirty="0">
                <a:solidFill>
                  <a:srgbClr val="000000"/>
                </a:solidFill>
              </a:rPr>
              <a:t>SAGE Interim, Mid-Year Summative, and Spring Summative </a:t>
            </a:r>
            <a:endParaRPr lang="en-US" altLang="en-US" sz="1400" dirty="0">
              <a:solidFill>
                <a:srgbClr val="000000"/>
              </a:solidFill>
            </a:endParaRPr>
          </a:p>
          <a:p>
            <a:pPr algn="ctr">
              <a:spcBef>
                <a:spcPct val="0"/>
              </a:spcBef>
            </a:pPr>
            <a:r>
              <a:rPr lang="en-US" altLang="en-US" sz="1400" i="1" dirty="0">
                <a:solidFill>
                  <a:srgbClr val="000000"/>
                </a:solidFill>
              </a:rPr>
              <a:t>Test Administration Manuals </a:t>
            </a:r>
            <a:endParaRPr lang="en-US" altLang="en-US" sz="1400" dirty="0">
              <a:latin typeface="Franklin Gothic Book" pitchFamily="34" charset="0"/>
            </a:endParaRPr>
          </a:p>
        </p:txBody>
      </p:sp>
    </p:spTree>
    <p:extLst>
      <p:ext uri="{BB962C8B-B14F-4D97-AF65-F5344CB8AC3E}">
        <p14:creationId xmlns:p14="http://schemas.microsoft.com/office/powerpoint/2010/main" val="1513421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15208"/>
            <a:ext cx="3654028" cy="470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973053"/>
            <a:ext cx="4810125" cy="85574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a:xfrm>
            <a:off x="1166050" y="1581150"/>
            <a:ext cx="3377375" cy="2733675"/>
          </a:xfrm>
          <a:custGeom>
            <a:avLst/>
            <a:gdLst>
              <a:gd name="connsiteX0" fmla="*/ 3377375 w 3377375"/>
              <a:gd name="connsiteY0" fmla="*/ 0 h 2733675"/>
              <a:gd name="connsiteX1" fmla="*/ 53150 w 3377375"/>
              <a:gd name="connsiteY1" fmla="*/ 1609725 h 2733675"/>
              <a:gd name="connsiteX2" fmla="*/ 1643825 w 3377375"/>
              <a:gd name="connsiteY2" fmla="*/ 2733675 h 2733675"/>
            </a:gdLst>
            <a:ahLst/>
            <a:cxnLst>
              <a:cxn ang="0">
                <a:pos x="connsiteX0" y="connsiteY0"/>
              </a:cxn>
              <a:cxn ang="0">
                <a:pos x="connsiteX1" y="connsiteY1"/>
              </a:cxn>
              <a:cxn ang="0">
                <a:pos x="connsiteX2" y="connsiteY2"/>
              </a:cxn>
            </a:cxnLst>
            <a:rect l="l" t="t" r="r" b="b"/>
            <a:pathLst>
              <a:path w="3377375" h="2733675">
                <a:moveTo>
                  <a:pt x="3377375" y="0"/>
                </a:moveTo>
                <a:cubicBezTo>
                  <a:pt x="1859725" y="577056"/>
                  <a:pt x="342075" y="1154113"/>
                  <a:pt x="53150" y="1609725"/>
                </a:cubicBezTo>
                <a:cubicBezTo>
                  <a:pt x="-235775" y="2065337"/>
                  <a:pt x="704025" y="2399506"/>
                  <a:pt x="1643825" y="2733675"/>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676650" y="1638300"/>
            <a:ext cx="3127172" cy="4524375"/>
          </a:xfrm>
          <a:custGeom>
            <a:avLst/>
            <a:gdLst>
              <a:gd name="connsiteX0" fmla="*/ 0 w 3127172"/>
              <a:gd name="connsiteY0" fmla="*/ 4524375 h 4524375"/>
              <a:gd name="connsiteX1" fmla="*/ 2752725 w 3127172"/>
              <a:gd name="connsiteY1" fmla="*/ 1257300 h 4524375"/>
              <a:gd name="connsiteX2" fmla="*/ 3028950 w 3127172"/>
              <a:gd name="connsiteY2" fmla="*/ 0 h 4524375"/>
            </a:gdLst>
            <a:ahLst/>
            <a:cxnLst>
              <a:cxn ang="0">
                <a:pos x="connsiteX0" y="connsiteY0"/>
              </a:cxn>
              <a:cxn ang="0">
                <a:pos x="connsiteX1" y="connsiteY1"/>
              </a:cxn>
              <a:cxn ang="0">
                <a:pos x="connsiteX2" y="connsiteY2"/>
              </a:cxn>
            </a:cxnLst>
            <a:rect l="l" t="t" r="r" b="b"/>
            <a:pathLst>
              <a:path w="3127172" h="4524375">
                <a:moveTo>
                  <a:pt x="0" y="4524375"/>
                </a:moveTo>
                <a:cubicBezTo>
                  <a:pt x="1123950" y="3267868"/>
                  <a:pt x="2247900" y="2011362"/>
                  <a:pt x="2752725" y="1257300"/>
                </a:cubicBezTo>
                <a:cubicBezTo>
                  <a:pt x="3257550" y="503238"/>
                  <a:pt x="3143250" y="251619"/>
                  <a:pt x="3028950" y="0"/>
                </a:cubicBezTo>
              </a:path>
            </a:pathLst>
          </a:custGeom>
          <a:noFill/>
          <a:ln w="381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0" y="0"/>
            <a:ext cx="9144000" cy="869871"/>
          </a:xfrm>
          <a:prstGeom prst="rect">
            <a:avLst/>
          </a:prstGeom>
        </p:spPr>
      </p:pic>
    </p:spTree>
    <p:extLst>
      <p:ext uri="{BB962C8B-B14F-4D97-AF65-F5344CB8AC3E}">
        <p14:creationId xmlns:p14="http://schemas.microsoft.com/office/powerpoint/2010/main" val="3079120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fade">
                                      <p:cBhvr>
                                        <p:cTn id="15" dur="500"/>
                                        <p:tgtEl>
                                          <p:spTgt spid="1126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57375"/>
            <a:ext cx="6834188" cy="492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973053"/>
            <a:ext cx="4810125" cy="85574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5934075" y="1762125"/>
            <a:ext cx="803408" cy="1076325"/>
          </a:xfrm>
          <a:custGeom>
            <a:avLst/>
            <a:gdLst>
              <a:gd name="connsiteX0" fmla="*/ 514350 w 803408"/>
              <a:gd name="connsiteY0" fmla="*/ 0 h 1076325"/>
              <a:gd name="connsiteX1" fmla="*/ 781050 w 803408"/>
              <a:gd name="connsiteY1" fmla="*/ 533400 h 1076325"/>
              <a:gd name="connsiteX2" fmla="*/ 0 w 803408"/>
              <a:gd name="connsiteY2" fmla="*/ 1076325 h 1076325"/>
            </a:gdLst>
            <a:ahLst/>
            <a:cxnLst>
              <a:cxn ang="0">
                <a:pos x="connsiteX0" y="connsiteY0"/>
              </a:cxn>
              <a:cxn ang="0">
                <a:pos x="connsiteX1" y="connsiteY1"/>
              </a:cxn>
              <a:cxn ang="0">
                <a:pos x="connsiteX2" y="connsiteY2"/>
              </a:cxn>
            </a:cxnLst>
            <a:rect l="l" t="t" r="r" b="b"/>
            <a:pathLst>
              <a:path w="803408" h="1076325">
                <a:moveTo>
                  <a:pt x="514350" y="0"/>
                </a:moveTo>
                <a:cubicBezTo>
                  <a:pt x="690562" y="177006"/>
                  <a:pt x="866775" y="354013"/>
                  <a:pt x="781050" y="533400"/>
                </a:cubicBezTo>
                <a:cubicBezTo>
                  <a:pt x="695325" y="712788"/>
                  <a:pt x="347662" y="894556"/>
                  <a:pt x="0" y="1076325"/>
                </a:cubicBezTo>
              </a:path>
            </a:pathLst>
          </a:custGeom>
          <a:noFill/>
          <a:ln w="6667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0" y="0"/>
            <a:ext cx="9144000" cy="869871"/>
          </a:xfrm>
          <a:prstGeom prst="rect">
            <a:avLst/>
          </a:prstGeom>
        </p:spPr>
      </p:pic>
    </p:spTree>
    <p:extLst>
      <p:ext uri="{BB962C8B-B14F-4D97-AF65-F5344CB8AC3E}">
        <p14:creationId xmlns:p14="http://schemas.microsoft.com/office/powerpoint/2010/main" val="1227717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fade">
                                      <p:cBhvr>
                                        <p:cTn id="15"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144000" cy="869871"/>
          </a:xfrm>
          <a:prstGeom prst="rect">
            <a:avLst/>
          </a:prstGeom>
        </p:spPr>
      </p:pic>
      <p:sp>
        <p:nvSpPr>
          <p:cNvPr id="3" name="TextBox 2"/>
          <p:cNvSpPr txBox="1"/>
          <p:nvPr/>
        </p:nvSpPr>
        <p:spPr>
          <a:xfrm>
            <a:off x="2819400" y="195590"/>
            <a:ext cx="5410200" cy="523220"/>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2800" b="1" dirty="0" smtClean="0"/>
              <a:t>Navigating the “When” Dimension</a:t>
            </a:r>
            <a:endParaRPr lang="en-US" sz="2800"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280" y="1066800"/>
            <a:ext cx="2776539" cy="132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1" y="2524125"/>
            <a:ext cx="3609977" cy="91474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559894"/>
            <a:ext cx="5448300" cy="3298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eform 4"/>
          <p:cNvSpPr/>
          <p:nvPr/>
        </p:nvSpPr>
        <p:spPr>
          <a:xfrm>
            <a:off x="520094" y="3209925"/>
            <a:ext cx="2680306" cy="3426378"/>
          </a:xfrm>
          <a:custGeom>
            <a:avLst/>
            <a:gdLst>
              <a:gd name="connsiteX0" fmla="*/ 2680306 w 2680306"/>
              <a:gd name="connsiteY0" fmla="*/ 0 h 3426378"/>
              <a:gd name="connsiteX1" fmla="*/ 13306 w 2680306"/>
              <a:gd name="connsiteY1" fmla="*/ 3095625 h 3426378"/>
              <a:gd name="connsiteX2" fmla="*/ 1842106 w 2680306"/>
              <a:gd name="connsiteY2" fmla="*/ 3190875 h 3426378"/>
            </a:gdLst>
            <a:ahLst/>
            <a:cxnLst>
              <a:cxn ang="0">
                <a:pos x="connsiteX0" y="connsiteY0"/>
              </a:cxn>
              <a:cxn ang="0">
                <a:pos x="connsiteX1" y="connsiteY1"/>
              </a:cxn>
              <a:cxn ang="0">
                <a:pos x="connsiteX2" y="connsiteY2"/>
              </a:cxn>
            </a:cxnLst>
            <a:rect l="l" t="t" r="r" b="b"/>
            <a:pathLst>
              <a:path w="2680306" h="3426378">
                <a:moveTo>
                  <a:pt x="2680306" y="0"/>
                </a:moveTo>
                <a:cubicBezTo>
                  <a:pt x="1416656" y="1281906"/>
                  <a:pt x="153006" y="2563812"/>
                  <a:pt x="13306" y="3095625"/>
                </a:cubicBezTo>
                <a:cubicBezTo>
                  <a:pt x="-126394" y="3627438"/>
                  <a:pt x="857856" y="3409156"/>
                  <a:pt x="1842106" y="3190875"/>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09800" y="4332647"/>
            <a:ext cx="4953000" cy="17526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76875" y="3162299"/>
            <a:ext cx="372662" cy="1170347"/>
          </a:xfrm>
          <a:custGeom>
            <a:avLst/>
            <a:gdLst>
              <a:gd name="connsiteX0" fmla="*/ 0 w 372662"/>
              <a:gd name="connsiteY0" fmla="*/ 0 h 1104900"/>
              <a:gd name="connsiteX1" fmla="*/ 371475 w 372662"/>
              <a:gd name="connsiteY1" fmla="*/ 476250 h 1104900"/>
              <a:gd name="connsiteX2" fmla="*/ 95250 w 372662"/>
              <a:gd name="connsiteY2" fmla="*/ 1104900 h 1104900"/>
            </a:gdLst>
            <a:ahLst/>
            <a:cxnLst>
              <a:cxn ang="0">
                <a:pos x="connsiteX0" y="connsiteY0"/>
              </a:cxn>
              <a:cxn ang="0">
                <a:pos x="connsiteX1" y="connsiteY1"/>
              </a:cxn>
              <a:cxn ang="0">
                <a:pos x="connsiteX2" y="connsiteY2"/>
              </a:cxn>
            </a:cxnLst>
            <a:rect l="l" t="t" r="r" b="b"/>
            <a:pathLst>
              <a:path w="372662" h="1104900">
                <a:moveTo>
                  <a:pt x="0" y="0"/>
                </a:moveTo>
                <a:cubicBezTo>
                  <a:pt x="177800" y="146050"/>
                  <a:pt x="355600" y="292100"/>
                  <a:pt x="371475" y="476250"/>
                </a:cubicBezTo>
                <a:cubicBezTo>
                  <a:pt x="387350" y="660400"/>
                  <a:pt x="241300" y="882650"/>
                  <a:pt x="95250" y="110490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933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fade">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87900"/>
            <a:ext cx="8229600" cy="529737"/>
          </a:xfrm>
        </p:spPr>
        <p:txBody>
          <a:bodyPr>
            <a:normAutofit fontScale="90000"/>
          </a:bodyPr>
          <a:lstStyle/>
          <a:p>
            <a:r>
              <a:rPr lang="en-US" dirty="0" smtClean="0"/>
              <a:t>References</a:t>
            </a:r>
            <a:endParaRPr lang="en-US" dirty="0"/>
          </a:p>
        </p:txBody>
      </p:sp>
      <p:sp>
        <p:nvSpPr>
          <p:cNvPr id="4" name="Content Placeholder 3"/>
          <p:cNvSpPr>
            <a:spLocks noGrp="1"/>
          </p:cNvSpPr>
          <p:nvPr>
            <p:ph idx="1"/>
          </p:nvPr>
        </p:nvSpPr>
        <p:spPr>
          <a:xfrm>
            <a:off x="457200" y="1598917"/>
            <a:ext cx="8229600" cy="4525963"/>
          </a:xfrm>
        </p:spPr>
        <p:txBody>
          <a:bodyPr>
            <a:normAutofit fontScale="70000" lnSpcReduction="20000"/>
          </a:bodyPr>
          <a:lstStyle/>
          <a:p>
            <a:r>
              <a:rPr lang="en-US" dirty="0" smtClean="0"/>
              <a:t>Test </a:t>
            </a:r>
            <a:r>
              <a:rPr lang="en-US" dirty="0"/>
              <a:t>Administration Manual (TAM) can be found by clicking on this link:</a:t>
            </a:r>
          </a:p>
          <a:p>
            <a:pPr lvl="1"/>
            <a:r>
              <a:rPr lang="en-US" dirty="0">
                <a:hlinkClick r:id="rId2"/>
              </a:rPr>
              <a:t>http://sageportal.org/wp-content/uploads/2015-2016-SAGE-Interim-</a:t>
            </a:r>
            <a:r>
              <a:rPr lang="en-US" dirty="0" smtClean="0">
                <a:hlinkClick r:id="rId2"/>
              </a:rPr>
              <a:t>TAM.pdf</a:t>
            </a:r>
            <a:endParaRPr lang="en-US" dirty="0" smtClean="0"/>
          </a:p>
          <a:p>
            <a:r>
              <a:rPr lang="en-US" dirty="0" smtClean="0"/>
              <a:t>This presentation and the TAM will be posted to </a:t>
            </a:r>
            <a:r>
              <a:rPr lang="en-US" dirty="0" smtClean="0">
                <a:hlinkClick r:id="rId3"/>
              </a:rPr>
              <a:t>dcsdtraining.weebly.com</a:t>
            </a:r>
            <a:r>
              <a:rPr lang="en-US" dirty="0" smtClean="0"/>
              <a:t> under the “more” tab, SAGE training.</a:t>
            </a:r>
          </a:p>
          <a:p>
            <a:pPr marL="285750" indent="-285750">
              <a:buFont typeface="Arial" panose="020B0604020202020204" pitchFamily="34" charset="0"/>
              <a:buChar char="•"/>
            </a:pPr>
            <a:r>
              <a:rPr lang="en-US" dirty="0"/>
              <a:t>SAGE testing and training resources are available at USOE through the following website:  </a:t>
            </a:r>
            <a:r>
              <a:rPr lang="en-US" dirty="0">
                <a:hlinkClick r:id="rId4"/>
              </a:rPr>
              <a:t>http://www.schools.utah.gov/assessment/Testing-Director-Resources.aspx</a:t>
            </a:r>
            <a:r>
              <a:rPr lang="en-US" dirty="0"/>
              <a:t> </a:t>
            </a:r>
          </a:p>
          <a:p>
            <a:pPr marL="285750" indent="-285750">
              <a:buFont typeface="Arial" panose="020B0604020202020204" pitchFamily="34" charset="0"/>
              <a:buChar char="•"/>
            </a:pPr>
            <a:r>
              <a:rPr lang="en-US" dirty="0"/>
              <a:t>Additional SAGE testing and training resources are also available on the </a:t>
            </a:r>
            <a:r>
              <a:rPr lang="en-US" dirty="0" err="1"/>
              <a:t>sageportal</a:t>
            </a:r>
            <a:r>
              <a:rPr lang="en-US" dirty="0"/>
              <a:t>:  </a:t>
            </a:r>
            <a:r>
              <a:rPr lang="en-US" dirty="0">
                <a:hlinkClick r:id="rId5"/>
              </a:rPr>
              <a:t>http://sageportal.org/resources</a:t>
            </a:r>
            <a:r>
              <a:rPr lang="en-US" dirty="0" smtClean="0">
                <a:hlinkClick r:id="rId5"/>
              </a:rPr>
              <a:t>/</a:t>
            </a:r>
            <a:endParaRPr lang="en-US" dirty="0" smtClean="0"/>
          </a:p>
          <a:p>
            <a:pPr marL="285750" indent="-285750">
              <a:buFont typeface="Arial" panose="020B0604020202020204" pitchFamily="34" charset="0"/>
              <a:buChar char="•"/>
            </a:pPr>
            <a:r>
              <a:rPr lang="en-US" dirty="0" smtClean="0"/>
              <a:t>My email is </a:t>
            </a:r>
            <a:r>
              <a:rPr lang="en-US" dirty="0" smtClean="0">
                <a:hlinkClick r:id="rId6"/>
              </a:rPr>
              <a:t>tfelkins@dcsd.org</a:t>
            </a:r>
            <a:r>
              <a:rPr lang="en-US" dirty="0" smtClean="0"/>
              <a:t> and my phone # is 725-</a:t>
            </a:r>
            <a:r>
              <a:rPr lang="en-US" dirty="0" smtClean="0"/>
              <a:t>4602.</a:t>
            </a:r>
            <a:endParaRPr lang="en-US" dirty="0"/>
          </a:p>
        </p:txBody>
      </p:sp>
    </p:spTree>
    <p:extLst>
      <p:ext uri="{BB962C8B-B14F-4D97-AF65-F5344CB8AC3E}">
        <p14:creationId xmlns:p14="http://schemas.microsoft.com/office/powerpoint/2010/main" val="1083647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8592"/>
            <a:ext cx="8229600" cy="3704743"/>
          </a:xfrm>
        </p:spPr>
        <p:txBody>
          <a:bodyPr/>
          <a:lstStyle/>
          <a:p>
            <a:r>
              <a:rPr lang="en-US" dirty="0" smtClean="0"/>
              <a:t>Go to </a:t>
            </a:r>
            <a:r>
              <a:rPr lang="en-US" dirty="0" smtClean="0">
                <a:hlinkClick r:id="rId2"/>
              </a:rPr>
              <a:t>http://sageportal.org</a:t>
            </a:r>
            <a:r>
              <a:rPr lang="en-US" dirty="0" smtClean="0"/>
              <a:t> </a:t>
            </a:r>
          </a:p>
          <a:p>
            <a:r>
              <a:rPr lang="en-US" dirty="0" smtClean="0"/>
              <a:t>Click on Teachers:</a:t>
            </a:r>
          </a:p>
          <a:p>
            <a:endParaRPr lang="en-US" dirty="0" smtClean="0"/>
          </a:p>
          <a:p>
            <a:pPr marL="0" indent="0">
              <a:buNone/>
            </a:pPr>
            <a:endParaRPr lang="en-US" dirty="0" smtClean="0"/>
          </a:p>
          <a:p>
            <a:endParaRPr lang="en-US" dirty="0"/>
          </a:p>
        </p:txBody>
      </p:sp>
      <p:sp>
        <p:nvSpPr>
          <p:cNvPr id="4" name="Text Placeholder 2"/>
          <p:cNvSpPr>
            <a:spLocks noGrp="1"/>
          </p:cNvSpPr>
          <p:nvPr>
            <p:ph type="title"/>
          </p:nvPr>
        </p:nvSpPr>
        <p:spPr>
          <a:xfrm>
            <a:off x="457200" y="909763"/>
            <a:ext cx="8229600" cy="1143000"/>
          </a:xfrm>
          <a:solidFill>
            <a:schemeClr val="accent3">
              <a:lumMod val="60000"/>
              <a:lumOff val="40000"/>
            </a:schemeClr>
          </a:solidFill>
          <a:scene3d>
            <a:camera prst="orthographicFront"/>
            <a:lightRig rig="threePt" dir="t"/>
          </a:scene3d>
          <a:sp3d>
            <a:bevelT/>
          </a:sp3d>
        </p:spPr>
        <p:txBody>
          <a:bodyPr>
            <a:normAutofit fontScale="90000"/>
          </a:bodyPr>
          <a:lstStyle/>
          <a:p>
            <a:r>
              <a:rPr lang="en-US" sz="4800" b="1" dirty="0" smtClean="0">
                <a:solidFill>
                  <a:schemeClr val="accent3">
                    <a:lumMod val="50000"/>
                  </a:schemeClr>
                </a:solidFill>
              </a:rPr>
              <a:t>T</a:t>
            </a:r>
            <a:r>
              <a:rPr lang="en-US" sz="3600" b="1" dirty="0" smtClean="0">
                <a:solidFill>
                  <a:schemeClr val="accent3">
                    <a:lumMod val="50000"/>
                  </a:schemeClr>
                </a:solidFill>
              </a:rPr>
              <a:t>est </a:t>
            </a:r>
            <a:r>
              <a:rPr lang="en-US" sz="4800" b="1" dirty="0" smtClean="0">
                <a:solidFill>
                  <a:schemeClr val="accent3">
                    <a:lumMod val="50000"/>
                  </a:schemeClr>
                </a:solidFill>
              </a:rPr>
              <a:t>D</a:t>
            </a:r>
            <a:r>
              <a:rPr lang="en-US" sz="3600" b="1" dirty="0" smtClean="0">
                <a:solidFill>
                  <a:schemeClr val="accent3">
                    <a:lumMod val="50000"/>
                  </a:schemeClr>
                </a:solidFill>
              </a:rPr>
              <a:t>elivery </a:t>
            </a:r>
            <a:r>
              <a:rPr lang="en-US" sz="4800" b="1" dirty="0" smtClean="0">
                <a:solidFill>
                  <a:schemeClr val="accent3">
                    <a:lumMod val="50000"/>
                  </a:schemeClr>
                </a:solidFill>
              </a:rPr>
              <a:t>S</a:t>
            </a:r>
            <a:r>
              <a:rPr lang="en-US" sz="3600" b="1" dirty="0" smtClean="0">
                <a:solidFill>
                  <a:schemeClr val="accent3">
                    <a:lumMod val="50000"/>
                  </a:schemeClr>
                </a:solidFill>
              </a:rPr>
              <a:t>ystem  (TDS)</a:t>
            </a:r>
          </a:p>
          <a:p>
            <a:r>
              <a:rPr lang="en-US" sz="3600" b="1" dirty="0" smtClean="0">
                <a:solidFill>
                  <a:schemeClr val="accent3">
                    <a:lumMod val="50000"/>
                  </a:schemeClr>
                </a:solidFill>
              </a:rPr>
              <a:t>Test Administrator (TA) Interface</a:t>
            </a:r>
            <a:endParaRPr lang="en-US" sz="3600" b="1" dirty="0">
              <a:solidFill>
                <a:schemeClr val="accent3">
                  <a:lumMod val="50000"/>
                </a:schemeClr>
              </a:solidFill>
            </a:endParaRPr>
          </a:p>
        </p:txBody>
      </p:sp>
      <p:pic>
        <p:nvPicPr>
          <p:cNvPr id="5" name="Picture 4"/>
          <p:cNvPicPr>
            <a:picLocks noChangeAspect="1"/>
          </p:cNvPicPr>
          <p:nvPr/>
        </p:nvPicPr>
        <p:blipFill>
          <a:blip r:embed="rId3"/>
          <a:stretch>
            <a:fillRect/>
          </a:stretch>
        </p:blipFill>
        <p:spPr>
          <a:xfrm>
            <a:off x="980865" y="3565698"/>
            <a:ext cx="6628593" cy="2375247"/>
          </a:xfrm>
          <a:prstGeom prst="rect">
            <a:avLst/>
          </a:prstGeom>
        </p:spPr>
      </p:pic>
      <p:cxnSp>
        <p:nvCxnSpPr>
          <p:cNvPr id="7" name="Curved Connector 6"/>
          <p:cNvCxnSpPr/>
          <p:nvPr/>
        </p:nvCxnSpPr>
        <p:spPr>
          <a:xfrm rot="16200000" flipH="1">
            <a:off x="1889509" y="3902617"/>
            <a:ext cx="2116507" cy="650469"/>
          </a:xfrm>
          <a:prstGeom prst="curvedConnector3">
            <a:avLst>
              <a:gd name="adj1" fmla="val 50000"/>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645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72158"/>
          </a:xfrm>
        </p:spPr>
        <p:txBody>
          <a:bodyPr>
            <a:normAutofit/>
          </a:bodyPr>
          <a:lstStyle/>
          <a:p>
            <a:endParaRPr lang="en-US" dirty="0" smtClean="0"/>
          </a:p>
          <a:p>
            <a:endParaRPr lang="en-US" dirty="0"/>
          </a:p>
          <a:p>
            <a:endParaRPr lang="en-US" dirty="0" smtClean="0"/>
          </a:p>
          <a:p>
            <a:endParaRPr lang="en-US" dirty="0"/>
          </a:p>
          <a:p>
            <a:r>
              <a:rPr lang="en-US" sz="2400" dirty="0" smtClean="0"/>
              <a:t>Accounts have been created </a:t>
            </a:r>
            <a:r>
              <a:rPr lang="en-US" altLang="en-US" sz="2400" dirty="0"/>
              <a:t>for all teachers.</a:t>
            </a:r>
          </a:p>
          <a:p>
            <a:r>
              <a:rPr lang="en-US" altLang="en-US" sz="2400" dirty="0"/>
              <a:t>If a user is not able to access SAGE, click </a:t>
            </a:r>
            <a:r>
              <a:rPr lang="en-US" altLang="en-US" sz="2400" b="1" dirty="0"/>
              <a:t>Forgot Your Password?</a:t>
            </a:r>
            <a:r>
              <a:rPr lang="en-US" altLang="en-US" sz="2400" dirty="0"/>
              <a:t> on the login page.</a:t>
            </a:r>
          </a:p>
          <a:p>
            <a:r>
              <a:rPr lang="en-US" altLang="en-US" sz="2400" dirty="0"/>
              <a:t>If individuals still are not able to login to SAGE, please have them contact the SAGE Help </a:t>
            </a:r>
            <a:r>
              <a:rPr lang="en-US" altLang="en-US" sz="2400" dirty="0" smtClean="0"/>
              <a:t>Desk at </a:t>
            </a:r>
            <a:r>
              <a:rPr lang="en-US" altLang="en-US" sz="2400" dirty="0" smtClean="0">
                <a:hlinkClick r:id="rId2"/>
              </a:rPr>
              <a:t>sagehelpdesk@air.org</a:t>
            </a:r>
            <a:endParaRPr lang="en-US" altLang="en-US" sz="2400" dirty="0" smtClean="0"/>
          </a:p>
          <a:p>
            <a:r>
              <a:rPr lang="en-US" altLang="en-US" sz="2400" dirty="0" smtClean="0"/>
              <a:t>Or myself at </a:t>
            </a:r>
            <a:r>
              <a:rPr lang="en-US" altLang="en-US" sz="2400" dirty="0" smtClean="0">
                <a:hlinkClick r:id="rId3"/>
              </a:rPr>
              <a:t>tfelkins@dcsd.org</a:t>
            </a:r>
            <a:r>
              <a:rPr lang="en-US" altLang="en-US" sz="2400" dirty="0" smtClean="0"/>
              <a:t> 725-4602</a:t>
            </a:r>
            <a:endParaRPr lang="en-US" altLang="en-US" sz="2400" dirty="0"/>
          </a:p>
          <a:p>
            <a:endParaRPr lang="en-US" dirty="0"/>
          </a:p>
        </p:txBody>
      </p:sp>
      <p:pic>
        <p:nvPicPr>
          <p:cNvPr id="4" name="Picture 4" descr="C:\Users\radean.meyers\Desktop\Logging_In_to_S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1"/>
            <a:ext cx="6480229" cy="269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233232" y="572531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29562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down)">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There are several menus you will use as you access the sage portal.</a:t>
            </a:r>
          </a:p>
          <a:p>
            <a:endParaRPr lang="en-US" dirty="0"/>
          </a:p>
          <a:p>
            <a:pPr marL="0" indent="0">
              <a:buNone/>
            </a:pPr>
            <a:endParaRPr lang="en-US" dirty="0"/>
          </a:p>
          <a:p>
            <a:pPr marL="0" indent="0">
              <a:buNone/>
            </a:pPr>
            <a:endParaRPr lang="en-US" dirty="0"/>
          </a:p>
          <a:p>
            <a:endParaRPr lang="en-US" sz="2000" dirty="0" smtClean="0"/>
          </a:p>
          <a:p>
            <a:r>
              <a:rPr lang="en-US" sz="2600" dirty="0" smtClean="0"/>
              <a:t>Click on either </a:t>
            </a:r>
            <a:r>
              <a:rPr lang="en-US" sz="2600" b="1" dirty="0" smtClean="0">
                <a:latin typeface="+mj-lt"/>
              </a:rPr>
              <a:t>[</a:t>
            </a:r>
            <a:r>
              <a:rPr lang="en-US" sz="2600" b="1" dirty="0">
                <a:latin typeface="+mj-lt"/>
              </a:rPr>
              <a:t>SAGE Live Test Administration] or [Training Sites</a:t>
            </a:r>
            <a:r>
              <a:rPr lang="en-US" sz="2600" b="1" dirty="0" smtClean="0">
                <a:latin typeface="+mj-lt"/>
              </a:rPr>
              <a:t>]</a:t>
            </a:r>
          </a:p>
          <a:p>
            <a:r>
              <a:rPr lang="en-US" sz="2600" dirty="0" smtClean="0"/>
              <a:t>Clicking on the Training sites will bring up these (3) options.</a:t>
            </a:r>
            <a:endParaRPr lang="en-US" sz="2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16" y="2559157"/>
            <a:ext cx="6362543" cy="124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1463685" y="3788178"/>
            <a:ext cx="1506736" cy="7748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970421" y="3680559"/>
            <a:ext cx="1571310" cy="13667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849" y="5917281"/>
            <a:ext cx="2610374" cy="93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endCxn id="10" idx="1"/>
          </p:cNvCxnSpPr>
          <p:nvPr/>
        </p:nvCxnSpPr>
        <p:spPr>
          <a:xfrm>
            <a:off x="3411679" y="5917281"/>
            <a:ext cx="1985170" cy="4677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itle 20"/>
          <p:cNvSpPr>
            <a:spLocks noGrp="1"/>
          </p:cNvSpPr>
          <p:nvPr>
            <p:ph type="title"/>
          </p:nvPr>
        </p:nvSpPr>
        <p:spPr/>
        <p:txBody>
          <a:bodyPr/>
          <a:lstStyle/>
          <a:p>
            <a:endParaRPr lang="en-US"/>
          </a:p>
        </p:txBody>
      </p:sp>
    </p:spTree>
    <p:extLst>
      <p:ext uri="{BB962C8B-B14F-4D97-AF65-F5344CB8AC3E}">
        <p14:creationId xmlns:p14="http://schemas.microsoft.com/office/powerpoint/2010/main" val="3372414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7844</TotalTime>
  <Words>3781</Words>
  <Application>Microsoft Macintosh PowerPoint</Application>
  <PresentationFormat>On-screen Show (4:3)</PresentationFormat>
  <Paragraphs>276</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Duchesne County School District Jason Young, Assessment Director Tom Felkins, Technology Trainer James Sasser, Technology Trainer September 2015 </vt:lpstr>
      <vt:lpstr>PowerPoint Presentation</vt:lpstr>
      <vt:lpstr>PowerPoint Presentation</vt:lpstr>
      <vt:lpstr>Make sure that…</vt:lpstr>
      <vt:lpstr>SAGE Testing Windows</vt:lpstr>
      <vt:lpstr>PowerPoint Presentation</vt:lpstr>
      <vt:lpstr>Test Delivery System  (TDS) Test Administrator (TA) Interface</vt:lpstr>
      <vt:lpstr>PowerPoint Presentation</vt:lpstr>
      <vt:lpstr>PowerPoint Presentation</vt:lpstr>
      <vt:lpstr>TDS “Training Sites”</vt:lpstr>
      <vt:lpstr>PowerPoint Presentation</vt:lpstr>
      <vt:lpstr>PowerPoint Presentation</vt:lpstr>
      <vt:lpstr>Logging into either the “Training Sites” OR the  “SAGE Live Test Administration”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Test Rules</vt:lpstr>
      <vt:lpstr>Basic Test Rules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DCSD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Felkins</dc:creator>
  <cp:lastModifiedBy>Tom Felkins</cp:lastModifiedBy>
  <cp:revision>90</cp:revision>
  <dcterms:created xsi:type="dcterms:W3CDTF">2015-09-14T19:38:47Z</dcterms:created>
  <dcterms:modified xsi:type="dcterms:W3CDTF">2015-09-30T19:06:05Z</dcterms:modified>
</cp:coreProperties>
</file>