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p4" ContentType="video/unknown"/>
  <Default Extension="emf" ContentType="image/x-em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4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5.xml" ContentType="application/vnd.openxmlformats-officedocument.presentationml.notesSlide+xml"/>
  <Override PartName="/ppt/comments/comment4.xml" ContentType="application/vnd.openxmlformats-officedocument.presentationml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omments/comment5.xml" ContentType="application/vnd.openxmlformats-officedocument.presentationml.comments+xml"/>
  <Override PartName="/ppt/notesSlides/notesSlide8.xml" ContentType="application/vnd.openxmlformats-officedocument.presentationml.notesSlide+xml"/>
  <Override PartName="/ppt/comments/comment6.xml" ContentType="application/vnd.openxmlformats-officedocument.presentationml.comments+xml"/>
  <Override PartName="/ppt/notesSlides/notesSlide9.xml" ContentType="application/vnd.openxmlformats-officedocument.presentationml.notesSlide+xml"/>
  <Override PartName="/ppt/comments/comment7.xml" ContentType="application/vnd.openxmlformats-officedocument.presentationml.comments+xml"/>
  <Override PartName="/ppt/notesSlides/notesSlide10.xml" ContentType="application/vnd.openxmlformats-officedocument.presentationml.notesSlide+xml"/>
  <Override PartName="/ppt/comments/comment8.xml" ContentType="application/vnd.openxmlformats-officedocument.presentationml.comments+xml"/>
  <Override PartName="/ppt/notesSlides/notesSlide11.xml" ContentType="application/vnd.openxmlformats-officedocument.presentationml.notesSlide+xml"/>
  <Override PartName="/ppt/comments/comment9.xml" ContentType="application/vnd.openxmlformats-officedocument.presentationml.comments+xml"/>
  <Override PartName="/ppt/notesSlides/notesSlide12.xml" ContentType="application/vnd.openxmlformats-officedocument.presentationml.notesSlide+xml"/>
  <Override PartName="/ppt/comments/comment10.xml" ContentType="application/vnd.openxmlformats-officedocument.presentationml.comments+xml"/>
  <Override PartName="/ppt/notesSlides/notesSlide13.xml" ContentType="application/vnd.openxmlformats-officedocument.presentationml.notesSlide+xml"/>
  <Override PartName="/ppt/comments/comment11.xml" ContentType="application/vnd.openxmlformats-officedocument.presentationml.comments+xml"/>
  <Override PartName="/ppt/notesSlides/notesSlide14.xml" ContentType="application/vnd.openxmlformats-officedocument.presentationml.notesSlide+xml"/>
  <Override PartName="/ppt/comments/comment12.xml" ContentType="application/vnd.openxmlformats-officedocument.presentationml.comment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4" r:id="rId1"/>
    <p:sldMasterId id="2147483667" r:id="rId2"/>
    <p:sldMasterId id="2147483655" r:id="rId3"/>
  </p:sldMasterIdLst>
  <p:notesMasterIdLst>
    <p:notesMasterId r:id="rId25"/>
  </p:notesMasterIdLst>
  <p:sldIdLst>
    <p:sldId id="299" r:id="rId4"/>
    <p:sldId id="298" r:id="rId5"/>
    <p:sldId id="291" r:id="rId6"/>
    <p:sldId id="258" r:id="rId7"/>
    <p:sldId id="259" r:id="rId8"/>
    <p:sldId id="287" r:id="rId9"/>
    <p:sldId id="281" r:id="rId10"/>
    <p:sldId id="265" r:id="rId11"/>
    <p:sldId id="296" r:id="rId12"/>
    <p:sldId id="266" r:id="rId13"/>
    <p:sldId id="282" r:id="rId14"/>
    <p:sldId id="268" r:id="rId15"/>
    <p:sldId id="269" r:id="rId16"/>
    <p:sldId id="290" r:id="rId17"/>
    <p:sldId id="271" r:id="rId18"/>
    <p:sldId id="275" r:id="rId19"/>
    <p:sldId id="294" r:id="rId20"/>
    <p:sldId id="272" r:id="rId21"/>
    <p:sldId id="276" r:id="rId22"/>
    <p:sldId id="295" r:id="rId23"/>
    <p:sldId id="277" r:id="rId24"/>
  </p:sldIdLst>
  <p:sldSz cx="9144000" cy="5143500" type="screen16x9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lara Galan" initials="" lastIdx="4" clrIdx="0"/>
  <p:cmAuthor id="1" name="Meenal Balar" initials="" lastIdx="26" clrIdx="1"/>
  <p:cmAuthor id="2" name="Mandy Collins" initials="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63C3F"/>
    <a:srgbClr val="2F964F"/>
    <a:srgbClr val="285DA9"/>
    <a:srgbClr val="3B73D4"/>
    <a:srgbClr val="175E8E"/>
    <a:srgbClr val="969597"/>
    <a:srgbClr val="85C140"/>
    <a:srgbClr val="474D4F"/>
    <a:srgbClr val="36B2FF"/>
    <a:srgbClr val="278B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98" autoAdjust="0"/>
    <p:restoredTop sz="94660"/>
  </p:normalViewPr>
  <p:slideViewPr>
    <p:cSldViewPr snapToGrid="0" snapToObjects="1">
      <p:cViewPr>
        <p:scale>
          <a:sx n="150" d="100"/>
          <a:sy n="150" d="100"/>
        </p:scale>
        <p:origin x="-1056" y="-44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notesMaster" Target="notesMasters/notesMaster1.xml"/><Relationship Id="rId26" Type="http://schemas.openxmlformats.org/officeDocument/2006/relationships/printerSettings" Target="printerSettings/printerSettings1.bin"/><Relationship Id="rId27" Type="http://schemas.openxmlformats.org/officeDocument/2006/relationships/commentAuthors" Target="commentAuthors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idx="21">
    <p:pos x="6000" y="0"/>
    <p:text>We can debate on titles, but this should be quickly explain the problem and present a current state of the world (i.e. strength of mobile). Use only the stats / charts that help illustrate the point</p:text>
  </p:cm>
</p:cmLst>
</file>

<file path=ppt/comments/comment10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idx="14">
    <p:pos x="6000" y="0"/>
    <p:text>Can we repurpose Top 10 tips for BTS? +clara@remind101.com</p:text>
  </p:cm>
  <p:cm authorId="1" idx="15">
    <p:pos x="6000" y="100"/>
    <p:text>Also, include link to blog here: blog.remind.com</p:text>
  </p:cm>
</p:cmLst>
</file>

<file path=ppt/comments/comment1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idx="25">
    <p:pos x="6000" y="0"/>
    <p:text>Can we repurpose Top 10 tips for BTS? +clara@remind101.com</p:text>
  </p:cm>
  <p:cm authorId="1" idx="26">
    <p:pos x="6000" y="100"/>
    <p:text>Also, include link to blog here: blog.remind.com</p:text>
  </p:cm>
</p:cmLst>
</file>

<file path=ppt/comments/comment1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idx="16">
    <p:pos x="6000" y="0"/>
    <p:text>See badges here: https://app.asana.com/0/8612777400052/14562082433524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idx="1">
    <p:pos x="5994" y="-6"/>
    <p:text>+meenal@remind101.com Here is where we mentioned it earlier</p:text>
  </p:cm>
  <p:cm authorId="1" idx="12">
    <p:pos x="6000" y="100"/>
    <p:text>Cite key stats from Harvard Education 2012 Study: http://scholar.harvard.edu/files/mkraft/files/kraft__dougherty_teacher_communication_jree.pdf
Would be great to include relevant photo/visual to pair with key stats</p:tex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idx="11">
    <p:pos x="6000" y="0"/>
    <p:text>3 simple messages, unclear on best way to visualize. Could be a simple list with a visual (one of our phones with a remind message in the screen, or a universal app screenshot)</p:tex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idx="18">
    <p:pos x="6000" y="0"/>
    <p:text>Ideally we can organize this info just as we do here: https://www.remind.com/learn-more
Would love to get in the habit of leading with key benefits</p:text>
  </p:cm>
  <p:cm authorId="0" idx="4">
    <p:pos x="6000" y="100"/>
    <p:text>Updated this. We'll have to add in voice and stamps 8/28.</p:tex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idx="17">
    <p:pos x="6000" y="0"/>
    <p:text>Remind is for everyone --&gt; #1
Remind engages students --&gt; #2
Remind involves parents --&gt; #3
Cite Remind survey August 2013</p:tex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idx="5">
    <p:pos x="6000" y="0"/>
    <p:text>Cut down on words, use app store icons, QR code and app download link</p:tex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idx="4">
    <p:pos x="6000" y="0"/>
    <p:text>Would emphasize mobile as much as possible, show just the two sign up forms on both interfaces</p:text>
  </p:cm>
</p:cmLst>
</file>

<file path=ppt/comments/comment8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idx="20">
    <p:pos x="6000" y="0"/>
    <p:text>Would emphasize mobile as much as possible, show just the two sign up forms on both interfaces</p:text>
  </p:cm>
</p:cmLst>
</file>

<file path=ppt/comments/comment9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idx="2">
    <p:pos x="6000" y="0"/>
    <p:text>Less words, more visual. Include talking points in notes if we have to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69669130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presenter tip: </a:t>
            </a:r>
            <a:r>
              <a:rPr lang="en">
                <a:solidFill>
                  <a:schemeClr val="dk1"/>
                </a:solidFill>
              </a:rPr>
              <a:t>TIP: Don’t worry about the Title - that’s just how Remind contacts you in emails - you can always update your “Recognized Name”, which is what students &amp; parents see before each message.)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4" name="Shape 1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4" name="Shape 1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0" name="Shape 1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" name="Shape 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r>
              <a:rPr lang="en" sz="1400">
                <a:solidFill>
                  <a:schemeClr val="dk1"/>
                </a:solidFill>
              </a:rPr>
              <a:t>image: https://drive.google.com/a/remind101.com/folderview?id=0B7iGvhMaqEhUbDkxRk81akRyd3c&amp;usp=sharing</a:t>
            </a:r>
          </a:p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9" name="Shape 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1000">
                <a:solidFill>
                  <a:srgbClr val="333333"/>
                </a:solidFill>
              </a:rPr>
              <a:t>cite harvard study (mobile communication) 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6806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Potentially add a powerful quote from a teacher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presenter tip: </a:t>
            </a:r>
            <a:r>
              <a:rPr lang="en">
                <a:solidFill>
                  <a:schemeClr val="dk1"/>
                </a:solidFill>
              </a:rPr>
              <a:t>TIP: Don’t worry about the Title - that’s just how Remind contacts you in emails - you can always update your “Recognized Name”, which is what students &amp; parents see before each message.)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8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76479A0E-9AC4-F948-8FEF-CA800808C1FF}" type="datetimeFigureOut">
              <a:rPr lang="en-US" smtClean="0"/>
              <a:t>7/23/15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3DF477CA-AB0D-6A4F-9401-EE576846B40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992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76479A0E-9AC4-F948-8FEF-CA800808C1FF}" type="datetimeFigureOut">
              <a:rPr lang="en-US" smtClean="0"/>
              <a:t>7/23/15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3DF477CA-AB0D-6A4F-9401-EE576846B40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03415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76479A0E-9AC4-F948-8FEF-CA800808C1FF}" type="datetimeFigureOut">
              <a:rPr lang="en-US" smtClean="0"/>
              <a:t>7/23/15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3DF477CA-AB0D-6A4F-9401-EE576846B40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52616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76479A0E-9AC4-F948-8FEF-CA800808C1FF}" type="datetimeFigureOut">
              <a:rPr lang="en-US" smtClean="0"/>
              <a:t>7/23/15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3DF477CA-AB0D-6A4F-9401-EE576846B40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68101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76479A0E-9AC4-F948-8FEF-CA800808C1FF}" type="datetimeFigureOut">
              <a:rPr lang="en-US" smtClean="0"/>
              <a:t>7/23/15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3DF477CA-AB0D-6A4F-9401-EE576846B40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0467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76479A0E-9AC4-F948-8FEF-CA800808C1FF}" type="datetimeFigureOut">
              <a:rPr lang="en-US" smtClean="0"/>
              <a:t>7/23/15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3DF477CA-AB0D-6A4F-9401-EE576846B40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3205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76479A0E-9AC4-F948-8FEF-CA800808C1FF}" type="datetimeFigureOut">
              <a:rPr lang="en-US" smtClean="0"/>
              <a:t>7/23/15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3DF477CA-AB0D-6A4F-9401-EE576846B40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2373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8AD079B5-EDE0-8249-B142-A2CD0AF3DA4C}" type="datetimeFigureOut">
              <a:rPr lang="en-US" smtClean="0"/>
              <a:t>7/23/15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D4A03DDA-7C00-9D4C-BF89-31A8DFC9ABF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85942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8AD079B5-EDE0-8249-B142-A2CD0AF3DA4C}" type="datetimeFigureOut">
              <a:rPr lang="en-US" smtClean="0"/>
              <a:t>7/23/15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D4A03DDA-7C00-9D4C-BF89-31A8DFC9ABF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53948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8AD079B5-EDE0-8249-B142-A2CD0AF3DA4C}" type="datetimeFigureOut">
              <a:rPr lang="en-US" smtClean="0"/>
              <a:t>7/23/15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D4A03DDA-7C00-9D4C-BF89-31A8DFC9ABF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0525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3994525" cy="372568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body" idx="2"/>
          </p:nvPr>
        </p:nvSpPr>
        <p:spPr>
          <a:xfrm>
            <a:off x="4692273" y="1200150"/>
            <a:ext cx="3994525" cy="372568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8AD079B5-EDE0-8249-B142-A2CD0AF3DA4C}" type="datetimeFigureOut">
              <a:rPr lang="en-US" smtClean="0"/>
              <a:t>7/23/15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D4A03DDA-7C00-9D4C-BF89-31A8DFC9ABF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1115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8AD079B5-EDE0-8249-B142-A2CD0AF3DA4C}" type="datetimeFigureOut">
              <a:rPr lang="en-US" smtClean="0"/>
              <a:t>7/23/15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D4A03DDA-7C00-9D4C-BF89-31A8DFC9ABF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01576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8AD079B5-EDE0-8249-B142-A2CD0AF3DA4C}" type="datetimeFigureOut">
              <a:rPr lang="en-US" smtClean="0"/>
              <a:t>7/23/15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D4A03DDA-7C00-9D4C-BF89-31A8DFC9ABF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7148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8AD079B5-EDE0-8249-B142-A2CD0AF3DA4C}" type="datetimeFigureOut">
              <a:rPr lang="en-US" smtClean="0"/>
              <a:t>7/23/15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D4A03DDA-7C00-9D4C-BF89-31A8DFC9ABF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80188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8AD079B5-EDE0-8249-B142-A2CD0AF3DA4C}" type="datetimeFigureOut">
              <a:rPr lang="en-US" smtClean="0"/>
              <a:t>7/23/15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D4A03DDA-7C00-9D4C-BF89-31A8DFC9ABF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4645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8AD079B5-EDE0-8249-B142-A2CD0AF3DA4C}" type="datetimeFigureOut">
              <a:rPr lang="en-US" smtClean="0"/>
              <a:t>7/23/15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D4A03DDA-7C00-9D4C-BF89-31A8DFC9ABF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5320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8AD079B5-EDE0-8249-B142-A2CD0AF3DA4C}" type="datetimeFigureOut">
              <a:rPr lang="en-US" smtClean="0"/>
              <a:t>7/23/15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D4A03DDA-7C00-9D4C-BF89-31A8DFC9ABF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1866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8AD079B5-EDE0-8249-B142-A2CD0AF3DA4C}" type="datetimeFigureOut">
              <a:rPr lang="en-US" smtClean="0"/>
              <a:t>7/23/15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D4A03DDA-7C00-9D4C-BF89-31A8DFC9ABF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8760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457200" y="4406309"/>
            <a:ext cx="8229600" cy="51952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spcBef>
                <a:spcPts val="360"/>
              </a:spcBef>
              <a:buSzPct val="100000"/>
              <a:buNone/>
              <a:defRPr sz="1800"/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76479A0E-9AC4-F948-8FEF-CA800808C1FF}" type="datetimeFigureOut">
              <a:rPr lang="en-US" smtClean="0"/>
              <a:t>7/23/15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3DF477CA-AB0D-6A4F-9401-EE576846B40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64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76479A0E-9AC4-F948-8FEF-CA800808C1FF}" type="datetimeFigureOut">
              <a:rPr lang="en-US" smtClean="0"/>
              <a:t>7/23/15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3DF477CA-AB0D-6A4F-9401-EE576846B40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076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76479A0E-9AC4-F948-8FEF-CA800808C1FF}" type="datetimeFigureOut">
              <a:rPr lang="en-US" smtClean="0"/>
              <a:t>7/23/15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3DF477CA-AB0D-6A4F-9401-EE576846B40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1718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76479A0E-9AC4-F948-8FEF-CA800808C1FF}" type="datetimeFigureOut">
              <a:rPr lang="en-US" smtClean="0"/>
              <a:t>7/23/15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3DF477CA-AB0D-6A4F-9401-EE576846B40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754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emf"/><Relationship Id="rId8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13" Type="http://schemas.openxmlformats.org/officeDocument/2006/relationships/image" Target="../media/image3.jpeg"/><Relationship Id="rId14" Type="http://schemas.openxmlformats.org/officeDocument/2006/relationships/image" Target="../media/image4.emf"/><Relationship Id="rId1" Type="http://schemas.openxmlformats.org/officeDocument/2006/relationships/slideLayout" Target="../slideLayouts/slideLayout6.xml"/><Relationship Id="rId2" Type="http://schemas.openxmlformats.org/officeDocument/2006/relationships/slideLayout" Target="../slideLayouts/slideLayout7.xml"/><Relationship Id="rId3" Type="http://schemas.openxmlformats.org/officeDocument/2006/relationships/slideLayout" Target="../slideLayouts/slideLayout8.xml"/><Relationship Id="rId4" Type="http://schemas.openxmlformats.org/officeDocument/2006/relationships/slideLayout" Target="../slideLayouts/slideLayout9.xml"/><Relationship Id="rId5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2.xml"/><Relationship Id="rId8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13" Type="http://schemas.openxmlformats.org/officeDocument/2006/relationships/image" Target="../media/image5.emf"/><Relationship Id="rId14" Type="http://schemas.openxmlformats.org/officeDocument/2006/relationships/image" Target="../media/image2.emf"/><Relationship Id="rId1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9.xml"/><Relationship Id="rId4" Type="http://schemas.openxmlformats.org/officeDocument/2006/relationships/slideLayout" Target="../slideLayouts/slideLayout20.xml"/><Relationship Id="rId5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062" cy="51434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9" y="4854653"/>
            <a:ext cx="234684" cy="187747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ight-pattern.ai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" y="0"/>
            <a:ext cx="9138062" cy="5143500"/>
          </a:xfrm>
          <a:prstGeom prst="rect">
            <a:avLst/>
          </a:prstGeom>
        </p:spPr>
      </p:pic>
      <p:pic>
        <p:nvPicPr>
          <p:cNvPr id="8" name="Picture 7" descr="remind-logo-cloud.ai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9" y="4854653"/>
            <a:ext cx="234684" cy="18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481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294" y="-59765"/>
            <a:ext cx="9343786" cy="52592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9" y="4854653"/>
            <a:ext cx="234684" cy="18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591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em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4.emf"/><Relationship Id="rId5" Type="http://schemas.openxmlformats.org/officeDocument/2006/relationships/image" Target="../media/image25.emf"/><Relationship Id="rId6" Type="http://schemas.openxmlformats.org/officeDocument/2006/relationships/comments" Target="../comments/comment5.xm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comments" Target="../comments/comment6.xm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comments" Target="../comments/comment7.xm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comments" Target="../comments/comment8.xm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emf"/><Relationship Id="rId5" Type="http://schemas.openxmlformats.org/officeDocument/2006/relationships/image" Target="../media/image32.emf"/><Relationship Id="rId6" Type="http://schemas.openxmlformats.org/officeDocument/2006/relationships/image" Target="../media/image33.emf"/><Relationship Id="rId7" Type="http://schemas.openxmlformats.org/officeDocument/2006/relationships/comments" Target="../comments/comment9.xm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comments" Target="../comments/comment10.xm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comments" Target="../comments/commen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hyperlink" Target="remind.com%5Cambassadors" TargetMode="External"/><Relationship Id="rId5" Type="http://schemas.openxmlformats.org/officeDocument/2006/relationships/comments" Target="../comments/comment12.xm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6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comments" Target="../comments/comment1.xm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hyperlink" Target="cepa.stanford.edu%5Csites%5Cdefault%5Cfiles%5CYork%20&amp;%20Loeb%20(November%202014).pdf" TargetMode="External"/><Relationship Id="rId5" Type="http://schemas.openxmlformats.org/officeDocument/2006/relationships/comments" Target="../comments/comment2.xm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emf"/><Relationship Id="rId5" Type="http://schemas.openxmlformats.org/officeDocument/2006/relationships/image" Target="../media/image13.emf"/><Relationship Id="rId6" Type="http://schemas.openxmlformats.org/officeDocument/2006/relationships/image" Target="../media/image14.emf"/><Relationship Id="rId7" Type="http://schemas.openxmlformats.org/officeDocument/2006/relationships/comments" Target="../comments/comment3.xm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5.png"/><Relationship Id="rId5" Type="http://schemas.openxmlformats.org/officeDocument/2006/relationships/hyperlink" Target="https://www.youtube.com/watch?v=egNv2lePQeU&amp;feature=youtu.be" TargetMode="External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comments" Target="../comments/comment4.xm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076071" y="-719666"/>
            <a:ext cx="11869160" cy="7914637"/>
          </a:xfrm>
          <a:prstGeom prst="rect">
            <a:avLst/>
          </a:prstGeom>
        </p:spPr>
      </p:pic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4374977" y="2222082"/>
            <a:ext cx="4743647" cy="79933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-US" sz="2000" dirty="0" smtClean="0">
                <a:solidFill>
                  <a:schemeClr val="bg1"/>
                </a:solidFill>
                <a:latin typeface="Proxima Nova"/>
                <a:cs typeface="Proxima Nova"/>
              </a:rPr>
              <a:t>Helping teachers connect instantly</a:t>
            </a:r>
            <a:br>
              <a:rPr lang="en-US" sz="2000" dirty="0" smtClean="0">
                <a:solidFill>
                  <a:schemeClr val="bg1"/>
                </a:solidFill>
                <a:latin typeface="Proxima Nova"/>
                <a:cs typeface="Proxima Nova"/>
              </a:rPr>
            </a:br>
            <a:r>
              <a:rPr lang="en-US" sz="2000" dirty="0" smtClean="0">
                <a:solidFill>
                  <a:schemeClr val="bg1"/>
                </a:solidFill>
                <a:latin typeface="Proxima Nova"/>
                <a:cs typeface="Proxima Nova"/>
              </a:rPr>
              <a:t>with students and parents</a:t>
            </a:r>
            <a:endParaRPr lang="en" sz="2000" dirty="0" smtClean="0">
              <a:solidFill>
                <a:schemeClr val="bg1"/>
              </a:solidFill>
              <a:latin typeface="Proxima Nova"/>
              <a:cs typeface="Proxima Nova"/>
            </a:endParaRPr>
          </a:p>
          <a:p>
            <a:pPr rtl="0">
              <a:spcBef>
                <a:spcPts val="0"/>
              </a:spcBef>
              <a:buNone/>
            </a:pPr>
            <a:endParaRPr dirty="0"/>
          </a:p>
          <a:p>
            <a:pPr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6" name="Picture 5" descr="remind-logo-horiz-white.a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104" y="1734126"/>
            <a:ext cx="1681392" cy="324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37626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/>
          <p:nvPr/>
        </p:nvSpPr>
        <p:spPr>
          <a:xfrm>
            <a:off x="837224" y="3356424"/>
            <a:ext cx="2138215" cy="42635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dirty="0" smtClean="0">
                <a:solidFill>
                  <a:srgbClr val="3B73D4"/>
                </a:solidFill>
                <a:latin typeface="Proxima Nova Regular"/>
                <a:cs typeface="Proxima Nova Regular"/>
              </a:rPr>
              <a:t>Remind </a:t>
            </a:r>
            <a:r>
              <a:rPr lang="en" dirty="0">
                <a:solidFill>
                  <a:srgbClr val="3B73D4"/>
                </a:solidFill>
                <a:latin typeface="Proxima Nova Regular"/>
                <a:cs typeface="Proxima Nova Regular"/>
              </a:rPr>
              <a:t>is for </a:t>
            </a:r>
            <a:r>
              <a:rPr lang="en" dirty="0" smtClean="0">
                <a:solidFill>
                  <a:srgbClr val="3B73D4"/>
                </a:solidFill>
                <a:latin typeface="Proxima Nova Regular"/>
                <a:cs typeface="Proxima Nova Regular"/>
              </a:rPr>
              <a:t>everyone</a:t>
            </a:r>
            <a:endParaRPr lang="en" dirty="0">
              <a:solidFill>
                <a:srgbClr val="3B73D4"/>
              </a:solidFill>
              <a:latin typeface="Proxima Nova Regular"/>
              <a:cs typeface="Proxima Nova Regular"/>
            </a:endParaRPr>
          </a:p>
          <a:p>
            <a:pPr lvl="0" algn="ct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200" dirty="0">
                <a:solidFill>
                  <a:srgbClr val="474D4F"/>
                </a:solidFill>
                <a:latin typeface="Proxima Nova Regular"/>
                <a:cs typeface="Proxima Nova Regular"/>
              </a:rPr>
              <a:t>90% of users are public school </a:t>
            </a:r>
            <a:r>
              <a:rPr lang="en" sz="1200" dirty="0" smtClean="0">
                <a:solidFill>
                  <a:srgbClr val="474D4F"/>
                </a:solidFill>
                <a:latin typeface="Proxima Nova Regular"/>
                <a:cs typeface="Proxima Nova Regular"/>
              </a:rPr>
              <a:t>teacher</a:t>
            </a:r>
            <a:r>
              <a:rPr lang="en-US" sz="1200" dirty="0" smtClean="0">
                <a:solidFill>
                  <a:srgbClr val="474D4F"/>
                </a:solidFill>
                <a:latin typeface="Proxima Nova Regular"/>
                <a:cs typeface="Proxima Nova Regular"/>
              </a:rPr>
              <a:t>s</a:t>
            </a:r>
            <a:endParaRPr lang="en" sz="1200" dirty="0">
              <a:solidFill>
                <a:srgbClr val="474D4F"/>
              </a:solidFill>
              <a:latin typeface="Proxima Nova Regular"/>
              <a:cs typeface="Proxima Nova Regular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580" y="1572916"/>
            <a:ext cx="1982860" cy="16583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543" y="1572916"/>
            <a:ext cx="1982860" cy="16583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01" y="1572916"/>
            <a:ext cx="1982860" cy="1658392"/>
          </a:xfrm>
          <a:prstGeom prst="rect">
            <a:avLst/>
          </a:prstGeom>
        </p:spPr>
      </p:pic>
      <p:sp>
        <p:nvSpPr>
          <p:cNvPr id="11" name="Shape 83"/>
          <p:cNvSpPr txBox="1"/>
          <p:nvPr/>
        </p:nvSpPr>
        <p:spPr>
          <a:xfrm>
            <a:off x="5851082" y="3320140"/>
            <a:ext cx="2512786" cy="73841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dirty="0" smtClean="0">
                <a:solidFill>
                  <a:srgbClr val="3B73D4"/>
                </a:solidFill>
                <a:latin typeface="Proxima Nova Regular"/>
                <a:cs typeface="Proxima Nova Regular"/>
              </a:rPr>
              <a:t>Remind </a:t>
            </a:r>
            <a:r>
              <a:rPr lang="en" dirty="0">
                <a:solidFill>
                  <a:srgbClr val="3B73D4"/>
                </a:solidFill>
                <a:latin typeface="Proxima Nova Regular"/>
                <a:cs typeface="Proxima Nova Regular"/>
              </a:rPr>
              <a:t>involves </a:t>
            </a:r>
            <a:r>
              <a:rPr lang="en" dirty="0" smtClean="0">
                <a:solidFill>
                  <a:srgbClr val="3B73D4"/>
                </a:solidFill>
                <a:latin typeface="Proxima Nova Regular"/>
                <a:cs typeface="Proxima Nova Regular"/>
              </a:rPr>
              <a:t>parents</a:t>
            </a:r>
            <a:endParaRPr lang="en" dirty="0">
              <a:solidFill>
                <a:srgbClr val="3B73D4"/>
              </a:solidFill>
              <a:latin typeface="Proxima Nova Regular"/>
              <a:cs typeface="Proxima Nova Regular"/>
            </a:endParaRPr>
          </a:p>
          <a:p>
            <a:pPr lvl="0" algn="ct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200" dirty="0">
                <a:solidFill>
                  <a:srgbClr val="474D4F"/>
                </a:solidFill>
                <a:latin typeface="Proxima Nova Regular"/>
                <a:cs typeface="Proxima Nova Regular"/>
              </a:rPr>
              <a:t>Over 60% of </a:t>
            </a:r>
            <a:r>
              <a:rPr lang="en-US" sz="1200" dirty="0" smtClean="0">
                <a:solidFill>
                  <a:srgbClr val="474D4F"/>
                </a:solidFill>
                <a:latin typeface="Proxima Nova Regular"/>
                <a:cs typeface="Proxima Nova Regular"/>
              </a:rPr>
              <a:t>K-12 teachers</a:t>
            </a:r>
            <a:br>
              <a:rPr lang="en-US" sz="1200" dirty="0" smtClean="0">
                <a:solidFill>
                  <a:srgbClr val="474D4F"/>
                </a:solidFill>
                <a:latin typeface="Proxima Nova Regular"/>
                <a:cs typeface="Proxima Nova Regular"/>
              </a:rPr>
            </a:br>
            <a:r>
              <a:rPr lang="en-US" sz="1200" dirty="0" smtClean="0">
                <a:solidFill>
                  <a:srgbClr val="474D4F"/>
                </a:solidFill>
                <a:latin typeface="Proxima Nova Regular"/>
                <a:cs typeface="Proxima Nova Regular"/>
              </a:rPr>
              <a:t>said that Remind increased</a:t>
            </a:r>
            <a:br>
              <a:rPr lang="en-US" sz="1200" dirty="0" smtClean="0">
                <a:solidFill>
                  <a:srgbClr val="474D4F"/>
                </a:solidFill>
                <a:latin typeface="Proxima Nova Regular"/>
                <a:cs typeface="Proxima Nova Regular"/>
              </a:rPr>
            </a:br>
            <a:r>
              <a:rPr lang="en-US" sz="1200" dirty="0" smtClean="0">
                <a:solidFill>
                  <a:srgbClr val="474D4F"/>
                </a:solidFill>
                <a:latin typeface="Proxima Nova Regular"/>
                <a:cs typeface="Proxima Nova Regular"/>
              </a:rPr>
              <a:t>parent involvement</a:t>
            </a:r>
            <a:endParaRPr lang="en" sz="1200" dirty="0">
              <a:solidFill>
                <a:srgbClr val="474D4F"/>
              </a:solidFill>
              <a:latin typeface="Proxima Nova Regular"/>
              <a:cs typeface="Proxima Nova Regular"/>
            </a:endParaRPr>
          </a:p>
        </p:txBody>
      </p:sp>
      <p:sp>
        <p:nvSpPr>
          <p:cNvPr id="12" name="Shape 83"/>
          <p:cNvSpPr txBox="1"/>
          <p:nvPr/>
        </p:nvSpPr>
        <p:spPr>
          <a:xfrm>
            <a:off x="3120580" y="3320140"/>
            <a:ext cx="2512787" cy="73841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dirty="0" smtClean="0">
                <a:solidFill>
                  <a:srgbClr val="3B73D4"/>
                </a:solidFill>
                <a:latin typeface="Proxima Nova Regular"/>
                <a:cs typeface="Proxima Nova Regular"/>
              </a:rPr>
              <a:t>Remind </a:t>
            </a:r>
            <a:r>
              <a:rPr lang="en" dirty="0">
                <a:solidFill>
                  <a:srgbClr val="3B73D4"/>
                </a:solidFill>
                <a:latin typeface="Proxima Nova Regular"/>
                <a:cs typeface="Proxima Nova Regular"/>
              </a:rPr>
              <a:t>engages </a:t>
            </a:r>
            <a:r>
              <a:rPr lang="en" dirty="0" smtClean="0">
                <a:solidFill>
                  <a:srgbClr val="3B73D4"/>
                </a:solidFill>
                <a:latin typeface="Proxima Nova Regular"/>
                <a:cs typeface="Proxima Nova Regular"/>
              </a:rPr>
              <a:t>students</a:t>
            </a:r>
            <a:endParaRPr lang="en" dirty="0">
              <a:solidFill>
                <a:srgbClr val="3B73D4"/>
              </a:solidFill>
              <a:latin typeface="Proxima Nova Regular"/>
              <a:cs typeface="Proxima Nova Regular"/>
            </a:endParaRPr>
          </a:p>
          <a:p>
            <a:pPr lvl="0" algn="ct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1200" dirty="0" smtClean="0">
                <a:solidFill>
                  <a:srgbClr val="474D4F"/>
                </a:solidFill>
                <a:latin typeface="Proxima Nova Regular"/>
                <a:cs typeface="Proxima Nova Regular"/>
              </a:rPr>
              <a:t>More than 50% of  K-12 teachers said that Remind homework turn-in rates increased</a:t>
            </a:r>
            <a:endParaRPr lang="en" sz="1200" dirty="0">
              <a:solidFill>
                <a:srgbClr val="474D4F"/>
              </a:solidFill>
              <a:latin typeface="Proxima Nova Regular"/>
              <a:cs typeface="Proxima Nova Regular"/>
            </a:endParaRPr>
          </a:p>
        </p:txBody>
      </p:sp>
      <p:sp>
        <p:nvSpPr>
          <p:cNvPr id="13" name="Shape 28"/>
          <p:cNvSpPr txBox="1">
            <a:spLocks/>
          </p:cNvSpPr>
          <p:nvPr/>
        </p:nvSpPr>
        <p:spPr>
          <a:xfrm>
            <a:off x="0" y="407279"/>
            <a:ext cx="9143999" cy="980672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00000"/>
              <a:buNone/>
              <a:defRPr sz="18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>
              <a:spcBef>
                <a:spcPts val="0"/>
              </a:spcBef>
            </a:pPr>
            <a:r>
              <a:rPr lang="en" sz="2400" dirty="0" smtClean="0">
                <a:solidFill>
                  <a:srgbClr val="3B73D4"/>
                </a:solidFill>
                <a:latin typeface="Proxima Nova Regular"/>
                <a:cs typeface="Proxima Nova Regular"/>
              </a:rPr>
              <a:t>Teachers everywhere are telling us </a:t>
            </a:r>
            <a:br>
              <a:rPr lang="en" sz="2400" dirty="0" smtClean="0">
                <a:solidFill>
                  <a:srgbClr val="3B73D4"/>
                </a:solidFill>
                <a:latin typeface="Proxima Nova Regular"/>
                <a:cs typeface="Proxima Nova Regular"/>
              </a:rPr>
            </a:br>
            <a:r>
              <a:rPr lang="en" sz="2400" dirty="0" smtClean="0">
                <a:solidFill>
                  <a:srgbClr val="3B73D4"/>
                </a:solidFill>
                <a:latin typeface="Proxima Nova Regular"/>
                <a:cs typeface="Proxima Nova Regular"/>
              </a:rPr>
              <a:t>that Remind is making an impact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69239"/>
            <a:ext cx="7772400" cy="1101725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3200" dirty="0" smtClean="0">
                <a:solidFill>
                  <a:srgbClr val="FFFFFF"/>
                </a:solidFill>
                <a:latin typeface="Proxima Nova Regular"/>
                <a:cs typeface="Proxima Nova Regular"/>
              </a:rPr>
              <a:t>Get started with Remind</a:t>
            </a:r>
            <a:br>
              <a:rPr lang="en-US" sz="3200" dirty="0" smtClean="0">
                <a:solidFill>
                  <a:srgbClr val="FFFFFF"/>
                </a:solidFill>
                <a:latin typeface="Proxima Nova Regular"/>
                <a:cs typeface="Proxima Nova Regular"/>
              </a:rPr>
            </a:br>
            <a:r>
              <a:rPr lang="en-US" sz="3200" dirty="0" smtClean="0">
                <a:solidFill>
                  <a:srgbClr val="FFFFFF"/>
                </a:solidFill>
                <a:latin typeface="Proxima Nova Regular"/>
                <a:cs typeface="Proxima Nova Regular"/>
              </a:rPr>
              <a:t>in 15 seconds!</a:t>
            </a:r>
            <a:endParaRPr lang="en" sz="3200" dirty="0">
              <a:solidFill>
                <a:srgbClr val="FFFFFF"/>
              </a:solidFill>
              <a:latin typeface="Proxima Nova Regular"/>
              <a:cs typeface="Proxima Nova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440341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28"/>
          <p:cNvSpPr txBox="1">
            <a:spLocks/>
          </p:cNvSpPr>
          <p:nvPr/>
        </p:nvSpPr>
        <p:spPr>
          <a:xfrm>
            <a:off x="1253067" y="610478"/>
            <a:ext cx="3335866" cy="2556054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00000"/>
              <a:buNone/>
              <a:defRPr sz="18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 algn="l">
              <a:spcBef>
                <a:spcPts val="0"/>
              </a:spcBef>
            </a:pPr>
            <a:r>
              <a:rPr lang="en" dirty="0">
                <a:solidFill>
                  <a:srgbClr val="3B73D4"/>
                </a:solidFill>
                <a:latin typeface="Proxima nova"/>
                <a:cs typeface="Proxima nova"/>
              </a:rPr>
              <a:t>Step 01</a:t>
            </a:r>
          </a:p>
          <a:p>
            <a:pPr algn="l">
              <a:spcBef>
                <a:spcPts val="0"/>
              </a:spcBef>
            </a:pPr>
            <a:r>
              <a:rPr lang="en" sz="2400" dirty="0" smtClean="0">
                <a:solidFill>
                  <a:srgbClr val="3B73D4"/>
                </a:solidFill>
                <a:latin typeface="Proxima nova"/>
                <a:cs typeface="Proxima nova"/>
              </a:rPr>
              <a:t>Download App</a:t>
            </a:r>
            <a:br>
              <a:rPr lang="en" sz="2400" dirty="0" smtClean="0">
                <a:solidFill>
                  <a:srgbClr val="3B73D4"/>
                </a:solidFill>
                <a:latin typeface="Proxima nova"/>
                <a:cs typeface="Proxima nova"/>
              </a:rPr>
            </a:br>
            <a:r>
              <a:rPr lang="en" sz="2400" dirty="0" smtClean="0">
                <a:solidFill>
                  <a:srgbClr val="3B73D4"/>
                </a:solidFill>
                <a:latin typeface="Proxima nova"/>
                <a:cs typeface="Proxima nova"/>
              </a:rPr>
              <a:t>or Visit Site</a:t>
            </a:r>
          </a:p>
          <a:p>
            <a:pPr lvl="0" algn="l">
              <a:spcBef>
                <a:spcPts val="0"/>
              </a:spcBef>
            </a:pPr>
            <a:endParaRPr lang="en" sz="1200" dirty="0" smtClean="0">
              <a:solidFill>
                <a:srgbClr val="474D4F"/>
              </a:solidFill>
              <a:latin typeface="Proxima nova"/>
              <a:cs typeface="Proxima nova"/>
            </a:endParaRPr>
          </a:p>
          <a:p>
            <a:pPr marL="171450" lvl="0" indent="-171450" algn="l">
              <a:spcBef>
                <a:spcPts val="0"/>
              </a:spcBef>
              <a:buClr>
                <a:srgbClr val="969597"/>
              </a:buClr>
              <a:buFont typeface="Arial"/>
              <a:buChar char="•"/>
            </a:pPr>
            <a:r>
              <a:rPr lang="en-US" sz="1200" dirty="0" smtClean="0">
                <a:solidFill>
                  <a:srgbClr val="474D4F"/>
                </a:solidFill>
                <a:latin typeface="Proxima nova"/>
                <a:cs typeface="Proxima nova"/>
              </a:rPr>
              <a:t>Sign up via </a:t>
            </a:r>
            <a:r>
              <a:rPr lang="en-US" sz="1200" u="sng" dirty="0" smtClean="0">
                <a:solidFill>
                  <a:srgbClr val="3B73D4"/>
                </a:solidFill>
                <a:latin typeface="Proxima nova"/>
                <a:cs typeface="Proxima nova"/>
              </a:rPr>
              <a:t>R</a:t>
            </a:r>
            <a:r>
              <a:rPr lang="en" sz="1200" u="sng" dirty="0" smtClean="0">
                <a:solidFill>
                  <a:srgbClr val="3B73D4"/>
                </a:solidFill>
                <a:latin typeface="Proxima nova"/>
                <a:cs typeface="Proxima nova"/>
              </a:rPr>
              <a:t>emind.com</a:t>
            </a:r>
            <a:r>
              <a:rPr lang="en-US" sz="1200" dirty="0" smtClean="0">
                <a:solidFill>
                  <a:srgbClr val="3B73D4"/>
                </a:solidFill>
                <a:latin typeface="Proxima nova"/>
                <a:cs typeface="Proxima nova"/>
              </a:rPr>
              <a:t> </a:t>
            </a:r>
            <a:r>
              <a:rPr lang="en-US" sz="1200" dirty="0" smtClean="0">
                <a:solidFill>
                  <a:srgbClr val="474D4F"/>
                </a:solidFill>
                <a:latin typeface="Proxima nova"/>
                <a:cs typeface="Proxima nova"/>
              </a:rPr>
              <a:t>OR</a:t>
            </a:r>
            <a:endParaRPr lang="en-US" sz="1200" dirty="0">
              <a:solidFill>
                <a:srgbClr val="474D4F"/>
              </a:solidFill>
              <a:latin typeface="Proxima nova"/>
              <a:cs typeface="Proxima nova"/>
            </a:endParaRPr>
          </a:p>
          <a:p>
            <a:pPr marL="171450" lvl="0" indent="-171450" algn="l">
              <a:spcBef>
                <a:spcPts val="0"/>
              </a:spcBef>
              <a:buClr>
                <a:srgbClr val="969597"/>
              </a:buClr>
              <a:buFont typeface="Arial"/>
              <a:buChar char="•"/>
            </a:pPr>
            <a:r>
              <a:rPr lang="en-US" sz="1200" dirty="0" smtClean="0">
                <a:solidFill>
                  <a:srgbClr val="474D4F"/>
                </a:solidFill>
                <a:latin typeface="Proxima nova"/>
                <a:cs typeface="Proxima nova"/>
              </a:rPr>
              <a:t>Download our mobile app on iOS or Android</a:t>
            </a:r>
            <a:endParaRPr lang="en" sz="1200" dirty="0">
              <a:solidFill>
                <a:srgbClr val="474D4F"/>
              </a:solidFill>
              <a:latin typeface="Proxima nova"/>
              <a:cs typeface="Proxima nova"/>
            </a:endParaRPr>
          </a:p>
          <a:p>
            <a:pPr algn="l">
              <a:spcBef>
                <a:spcPts val="0"/>
              </a:spcBef>
            </a:pPr>
            <a:endParaRPr lang="en" sz="2400" dirty="0" smtClean="0">
              <a:solidFill>
                <a:srgbClr val="36B2FF"/>
              </a:solidFill>
              <a:latin typeface="Proxima nova"/>
              <a:cs typeface="Proxima nova"/>
            </a:endParaRPr>
          </a:p>
          <a:p>
            <a:pPr>
              <a:spcBef>
                <a:spcPts val="0"/>
              </a:spcBef>
            </a:pPr>
            <a:endParaRPr lang="en" sz="1100" b="1" dirty="0">
              <a:latin typeface="Proxima nova"/>
              <a:cs typeface="Proxima nova"/>
            </a:endParaRPr>
          </a:p>
        </p:txBody>
      </p:sp>
      <p:pic>
        <p:nvPicPr>
          <p:cNvPr id="2" name="Picture 1" descr="qrcode2 (1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803" y="2514599"/>
            <a:ext cx="1303865" cy="13038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333" y="0"/>
            <a:ext cx="2690283" cy="538056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28"/>
          <p:cNvSpPr txBox="1">
            <a:spLocks/>
          </p:cNvSpPr>
          <p:nvPr/>
        </p:nvSpPr>
        <p:spPr>
          <a:xfrm>
            <a:off x="1253067" y="610478"/>
            <a:ext cx="3335866" cy="2556054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00000"/>
              <a:buNone/>
              <a:defRPr sz="18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 algn="l">
              <a:spcBef>
                <a:spcPts val="0"/>
              </a:spcBef>
            </a:pPr>
            <a:r>
              <a:rPr lang="en" dirty="0">
                <a:solidFill>
                  <a:srgbClr val="3B73D4"/>
                </a:solidFill>
                <a:latin typeface="Proxima nova"/>
                <a:cs typeface="Proxima nova"/>
              </a:rPr>
              <a:t>Step </a:t>
            </a:r>
            <a:r>
              <a:rPr lang="en" dirty="0" smtClean="0">
                <a:solidFill>
                  <a:srgbClr val="3B73D4"/>
                </a:solidFill>
                <a:latin typeface="Proxima nova"/>
                <a:cs typeface="Proxima nova"/>
              </a:rPr>
              <a:t>0</a:t>
            </a:r>
            <a:r>
              <a:rPr lang="en-US" dirty="0" smtClean="0">
                <a:solidFill>
                  <a:srgbClr val="3B73D4"/>
                </a:solidFill>
                <a:latin typeface="Proxima nova"/>
                <a:cs typeface="Proxima nova"/>
              </a:rPr>
              <a:t>2</a:t>
            </a:r>
            <a:endParaRPr lang="en" dirty="0">
              <a:solidFill>
                <a:srgbClr val="3B73D4"/>
              </a:solidFill>
              <a:latin typeface="Proxima nova"/>
              <a:cs typeface="Proxima nova"/>
            </a:endParaRPr>
          </a:p>
          <a:p>
            <a:pPr algn="l">
              <a:spcBef>
                <a:spcPts val="0"/>
              </a:spcBef>
            </a:pPr>
            <a:r>
              <a:rPr lang="en" sz="2400" dirty="0" smtClean="0">
                <a:solidFill>
                  <a:srgbClr val="3B73D4"/>
                </a:solidFill>
                <a:latin typeface="Proxima nova"/>
                <a:cs typeface="Proxima nova"/>
              </a:rPr>
              <a:t>Register</a:t>
            </a:r>
          </a:p>
          <a:p>
            <a:pPr lvl="0" algn="l">
              <a:spcBef>
                <a:spcPts val="0"/>
              </a:spcBef>
            </a:pPr>
            <a:endParaRPr lang="en" sz="1400" dirty="0" smtClean="0">
              <a:solidFill>
                <a:srgbClr val="474D4F"/>
              </a:solidFill>
              <a:latin typeface="Proxima nova"/>
              <a:cs typeface="Proxima nova"/>
            </a:endParaRPr>
          </a:p>
          <a:p>
            <a:pPr marL="228600" lvl="0" indent="-228600" algn="l">
              <a:spcBef>
                <a:spcPts val="0"/>
              </a:spcBef>
              <a:buClr>
                <a:srgbClr val="969597"/>
              </a:buClr>
              <a:buFont typeface="Arial"/>
              <a:buChar char="•"/>
            </a:pPr>
            <a:r>
              <a:rPr lang="en-US" sz="1600" dirty="0" smtClean="0">
                <a:solidFill>
                  <a:srgbClr val="474D4F"/>
                </a:solidFill>
                <a:latin typeface="Proxima nova"/>
                <a:cs typeface="Proxima nova"/>
              </a:rPr>
              <a:t>Select your role</a:t>
            </a:r>
          </a:p>
          <a:p>
            <a:pPr marL="228600" lvl="0" indent="-228600" algn="l">
              <a:spcBef>
                <a:spcPts val="0"/>
              </a:spcBef>
              <a:buClr>
                <a:srgbClr val="969597"/>
              </a:buClr>
              <a:buFont typeface="Arial"/>
              <a:buChar char="•"/>
            </a:pPr>
            <a:endParaRPr lang="en-US" sz="1600" dirty="0" smtClean="0">
              <a:solidFill>
                <a:srgbClr val="474D4F"/>
              </a:solidFill>
              <a:latin typeface="Proxima nova"/>
              <a:cs typeface="Proxima nova"/>
            </a:endParaRPr>
          </a:p>
          <a:p>
            <a:pPr marL="228600" lvl="0" indent="-228600" algn="l">
              <a:spcBef>
                <a:spcPts val="0"/>
              </a:spcBef>
              <a:buClr>
                <a:srgbClr val="969597"/>
              </a:buClr>
              <a:buFont typeface="Arial"/>
              <a:buChar char="•"/>
            </a:pPr>
            <a:r>
              <a:rPr lang="en-US" sz="1600" dirty="0" smtClean="0">
                <a:solidFill>
                  <a:srgbClr val="474D4F"/>
                </a:solidFill>
                <a:latin typeface="Proxima nova"/>
                <a:cs typeface="Proxima nova"/>
              </a:rPr>
              <a:t>Enter your full name</a:t>
            </a:r>
            <a:br>
              <a:rPr lang="en-US" sz="1600" dirty="0" smtClean="0">
                <a:solidFill>
                  <a:srgbClr val="474D4F"/>
                </a:solidFill>
                <a:latin typeface="Proxima nova"/>
                <a:cs typeface="Proxima nova"/>
              </a:rPr>
            </a:br>
            <a:r>
              <a:rPr lang="en-US" sz="1600" dirty="0" smtClean="0">
                <a:solidFill>
                  <a:srgbClr val="474D4F"/>
                </a:solidFill>
                <a:latin typeface="Proxima nova"/>
                <a:cs typeface="Proxima nova"/>
              </a:rPr>
              <a:t>and e-mail address</a:t>
            </a:r>
          </a:p>
          <a:p>
            <a:pPr marL="228600" lvl="0" indent="-228600" algn="l">
              <a:spcBef>
                <a:spcPts val="0"/>
              </a:spcBef>
              <a:buClr>
                <a:srgbClr val="969597"/>
              </a:buClr>
              <a:buFont typeface="Arial"/>
              <a:buChar char="•"/>
            </a:pPr>
            <a:endParaRPr lang="en-US" sz="1600" dirty="0" smtClean="0">
              <a:solidFill>
                <a:srgbClr val="474D4F"/>
              </a:solidFill>
              <a:latin typeface="Proxima nova"/>
              <a:cs typeface="Proxima nova"/>
            </a:endParaRPr>
          </a:p>
          <a:p>
            <a:pPr marL="228600" lvl="0" indent="-228600" algn="l">
              <a:spcBef>
                <a:spcPts val="0"/>
              </a:spcBef>
              <a:buClr>
                <a:srgbClr val="969597"/>
              </a:buClr>
              <a:buFont typeface="Arial"/>
              <a:buChar char="•"/>
            </a:pPr>
            <a:r>
              <a:rPr lang="en-US" sz="1600" dirty="0" smtClean="0">
                <a:solidFill>
                  <a:srgbClr val="474D4F"/>
                </a:solidFill>
                <a:latin typeface="Proxima nova"/>
                <a:cs typeface="Proxima nova"/>
              </a:rPr>
              <a:t>Create password</a:t>
            </a:r>
            <a:endParaRPr lang="en" sz="1600" dirty="0" smtClean="0">
              <a:solidFill>
                <a:srgbClr val="36B2FF"/>
              </a:solidFill>
              <a:latin typeface="Proxima nova"/>
              <a:cs typeface="Proxima nova"/>
            </a:endParaRPr>
          </a:p>
          <a:p>
            <a:pPr>
              <a:spcBef>
                <a:spcPts val="0"/>
              </a:spcBef>
            </a:pPr>
            <a:endParaRPr lang="en" sz="1100" b="1" dirty="0">
              <a:latin typeface="Proxima nova"/>
              <a:cs typeface="Proxima nova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333" y="0"/>
            <a:ext cx="2690283" cy="538056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28"/>
          <p:cNvSpPr txBox="1">
            <a:spLocks/>
          </p:cNvSpPr>
          <p:nvPr/>
        </p:nvSpPr>
        <p:spPr>
          <a:xfrm>
            <a:off x="1253067" y="610477"/>
            <a:ext cx="3361266" cy="343658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00000"/>
              <a:buNone/>
              <a:defRPr sz="18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 algn="l">
              <a:spcBef>
                <a:spcPts val="0"/>
              </a:spcBef>
            </a:pPr>
            <a:r>
              <a:rPr lang="en" dirty="0">
                <a:solidFill>
                  <a:srgbClr val="3B73D4"/>
                </a:solidFill>
                <a:latin typeface="Proxima nova"/>
                <a:cs typeface="Proxima nova"/>
              </a:rPr>
              <a:t>Step </a:t>
            </a:r>
            <a:r>
              <a:rPr lang="en" dirty="0" smtClean="0">
                <a:solidFill>
                  <a:srgbClr val="3B73D4"/>
                </a:solidFill>
                <a:latin typeface="Proxima nova"/>
                <a:cs typeface="Proxima nova"/>
              </a:rPr>
              <a:t>0</a:t>
            </a:r>
            <a:r>
              <a:rPr lang="en-US" dirty="0" smtClean="0">
                <a:solidFill>
                  <a:srgbClr val="3B73D4"/>
                </a:solidFill>
                <a:latin typeface="Proxima nova"/>
                <a:cs typeface="Proxima nova"/>
              </a:rPr>
              <a:t>3</a:t>
            </a:r>
            <a:endParaRPr lang="en" dirty="0">
              <a:solidFill>
                <a:srgbClr val="3B73D4"/>
              </a:solidFill>
              <a:latin typeface="Proxima nova"/>
              <a:cs typeface="Proxima nova"/>
            </a:endParaRPr>
          </a:p>
          <a:p>
            <a:pPr algn="l">
              <a:spcBef>
                <a:spcPts val="0"/>
              </a:spcBef>
            </a:pPr>
            <a:r>
              <a:rPr lang="en" sz="2400" dirty="0" smtClean="0">
                <a:solidFill>
                  <a:srgbClr val="3B73D4"/>
                </a:solidFill>
                <a:latin typeface="Proxima nova"/>
                <a:cs typeface="Proxima nova"/>
              </a:rPr>
              <a:t>Once you’re registered,</a:t>
            </a:r>
          </a:p>
          <a:p>
            <a:pPr algn="l">
              <a:spcBef>
                <a:spcPts val="0"/>
              </a:spcBef>
            </a:pPr>
            <a:r>
              <a:rPr lang="en-US" sz="2400" dirty="0" smtClean="0">
                <a:solidFill>
                  <a:srgbClr val="3B73D4"/>
                </a:solidFill>
                <a:latin typeface="Proxima nova"/>
                <a:cs typeface="Proxima nova"/>
              </a:rPr>
              <a:t>a</a:t>
            </a:r>
            <a:r>
              <a:rPr lang="en" sz="2400" dirty="0" smtClean="0">
                <a:solidFill>
                  <a:srgbClr val="3B73D4"/>
                </a:solidFill>
                <a:latin typeface="Proxima nova"/>
                <a:cs typeface="Proxima nova"/>
              </a:rPr>
              <a:t>dd a Class</a:t>
            </a:r>
          </a:p>
          <a:p>
            <a:pPr lvl="0" algn="l">
              <a:spcBef>
                <a:spcPts val="0"/>
              </a:spcBef>
            </a:pPr>
            <a:endParaRPr lang="en" sz="1200" dirty="0" smtClean="0">
              <a:solidFill>
                <a:srgbClr val="474D4F"/>
              </a:solidFill>
              <a:latin typeface="Proxima nova"/>
              <a:cs typeface="Proxima nova"/>
            </a:endParaRPr>
          </a:p>
          <a:p>
            <a:pPr marL="171450" lvl="0" indent="-171450" algn="l">
              <a:lnSpc>
                <a:spcPct val="115000"/>
              </a:lnSpc>
              <a:spcBef>
                <a:spcPts val="0"/>
              </a:spcBef>
              <a:buClr>
                <a:srgbClr val="969597"/>
              </a:buClr>
              <a:buFont typeface="Arial"/>
              <a:buChar char="•"/>
            </a:pPr>
            <a:r>
              <a:rPr lang="en-US" sz="1200" dirty="0" smtClean="0">
                <a:solidFill>
                  <a:srgbClr val="474D4F"/>
                </a:solidFill>
                <a:latin typeface="Proxima nova"/>
                <a:cs typeface="Proxima nova"/>
              </a:rPr>
              <a:t>Name your class</a:t>
            </a:r>
          </a:p>
          <a:p>
            <a:pPr marL="171450" lvl="0" indent="-171450" algn="l">
              <a:lnSpc>
                <a:spcPct val="115000"/>
              </a:lnSpc>
              <a:spcBef>
                <a:spcPts val="0"/>
              </a:spcBef>
              <a:buClr>
                <a:srgbClr val="969597"/>
              </a:buClr>
              <a:buFont typeface="Arial"/>
              <a:buChar char="•"/>
            </a:pPr>
            <a:r>
              <a:rPr lang="en-US" sz="1200" dirty="0" smtClean="0">
                <a:solidFill>
                  <a:srgbClr val="474D4F"/>
                </a:solidFill>
                <a:latin typeface="Proxima nova"/>
                <a:cs typeface="Proxima nova"/>
              </a:rPr>
              <a:t>Mark whether there are students</a:t>
            </a:r>
            <a:br>
              <a:rPr lang="en-US" sz="1200" dirty="0" smtClean="0">
                <a:solidFill>
                  <a:srgbClr val="474D4F"/>
                </a:solidFill>
                <a:latin typeface="Proxima nova"/>
                <a:cs typeface="Proxima nova"/>
              </a:rPr>
            </a:br>
            <a:r>
              <a:rPr lang="en-US" sz="1200" dirty="0" smtClean="0">
                <a:solidFill>
                  <a:srgbClr val="474D4F"/>
                </a:solidFill>
                <a:latin typeface="Proxima nova"/>
                <a:cs typeface="Proxima nova"/>
              </a:rPr>
              <a:t>under the age of 13</a:t>
            </a:r>
          </a:p>
          <a:p>
            <a:pPr marL="171450" lvl="0" indent="-171450" algn="l">
              <a:lnSpc>
                <a:spcPct val="115000"/>
              </a:lnSpc>
              <a:spcBef>
                <a:spcPts val="0"/>
              </a:spcBef>
              <a:buClr>
                <a:srgbClr val="969597"/>
              </a:buClr>
              <a:buFont typeface="Arial"/>
              <a:buChar char="•"/>
            </a:pPr>
            <a:endParaRPr lang="en-US" sz="1200" dirty="0">
              <a:solidFill>
                <a:srgbClr val="474D4F"/>
              </a:solidFill>
              <a:latin typeface="Proxima nova"/>
              <a:cs typeface="Proxima nova"/>
            </a:endParaRPr>
          </a:p>
          <a:p>
            <a:pPr lvl="0" algn="l">
              <a:lnSpc>
                <a:spcPct val="115000"/>
              </a:lnSpc>
              <a:buClr>
                <a:schemeClr val="dk1"/>
              </a:buClr>
            </a:pPr>
            <a:r>
              <a:rPr lang="en-US" sz="1200" dirty="0">
                <a:solidFill>
                  <a:srgbClr val="3B73D4"/>
                </a:solidFill>
                <a:latin typeface="Proxima nova"/>
                <a:cs typeface="Proxima nova"/>
              </a:rPr>
              <a:t>Things to know:</a:t>
            </a:r>
          </a:p>
          <a:p>
            <a:pPr marL="171450" lvl="0" indent="-171450" algn="l">
              <a:lnSpc>
                <a:spcPct val="115000"/>
              </a:lnSpc>
              <a:buClr>
                <a:srgbClr val="969597"/>
              </a:buClr>
              <a:buFont typeface="Arial"/>
              <a:buChar char="•"/>
            </a:pPr>
            <a:r>
              <a:rPr lang="en-US" sz="1200" dirty="0" smtClean="0">
                <a:solidFill>
                  <a:srgbClr val="474D4F"/>
                </a:solidFill>
                <a:latin typeface="Proxima nova"/>
                <a:cs typeface="Proxima nova"/>
              </a:rPr>
              <a:t>Create up to 20 class groups</a:t>
            </a:r>
          </a:p>
          <a:p>
            <a:pPr marL="171450" lvl="0" indent="-171450" algn="l">
              <a:lnSpc>
                <a:spcPct val="115000"/>
              </a:lnSpc>
              <a:buClr>
                <a:srgbClr val="969597"/>
              </a:buClr>
              <a:buFont typeface="Arial"/>
              <a:buChar char="•"/>
            </a:pPr>
            <a:r>
              <a:rPr lang="en-US" sz="1200" dirty="0" smtClean="0">
                <a:solidFill>
                  <a:srgbClr val="474D4F"/>
                </a:solidFill>
                <a:latin typeface="Proxima nova"/>
                <a:cs typeface="Proxima nova"/>
              </a:rPr>
              <a:t>Name your class something recognizable</a:t>
            </a:r>
          </a:p>
          <a:p>
            <a:pPr marL="171450" lvl="0" indent="-171450" algn="l">
              <a:lnSpc>
                <a:spcPct val="115000"/>
              </a:lnSpc>
              <a:buClr>
                <a:srgbClr val="969597"/>
              </a:buClr>
              <a:buFont typeface="Arial"/>
              <a:buChar char="•"/>
            </a:pPr>
            <a:r>
              <a:rPr lang="en-US" sz="1200" dirty="0" smtClean="0">
                <a:solidFill>
                  <a:srgbClr val="474D4F"/>
                </a:solidFill>
                <a:latin typeface="Proxima nova"/>
                <a:cs typeface="Proxima nova"/>
              </a:rPr>
              <a:t>Organize your classes by subject level or audience group (students, parents, or both)</a:t>
            </a:r>
            <a:endParaRPr lang="en-US" sz="1200" dirty="0">
              <a:solidFill>
                <a:srgbClr val="474D4F"/>
              </a:solidFill>
              <a:latin typeface="Proxima nova"/>
              <a:cs typeface="Proxima nova"/>
            </a:endParaRPr>
          </a:p>
          <a:p>
            <a:pPr>
              <a:spcBef>
                <a:spcPts val="0"/>
              </a:spcBef>
            </a:pPr>
            <a:endParaRPr lang="en" sz="1100" b="1" dirty="0">
              <a:latin typeface="Proxima nova"/>
              <a:cs typeface="Proxima nova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333" y="0"/>
            <a:ext cx="2690283" cy="5380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30075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339" y="0"/>
            <a:ext cx="2690283" cy="538056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31891" y="3941313"/>
            <a:ext cx="3031066" cy="991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buClr>
                <a:schemeClr val="dk1"/>
              </a:buClr>
            </a:pPr>
            <a:r>
              <a:rPr lang="en-US" sz="1200" dirty="0" smtClean="0">
                <a:solidFill>
                  <a:srgbClr val="3B73D4"/>
                </a:solidFill>
                <a:latin typeface="Proxima nova"/>
                <a:cs typeface="Proxima nova"/>
              </a:rPr>
              <a:t>Things to know:</a:t>
            </a:r>
          </a:p>
          <a:p>
            <a:pPr lvl="0">
              <a:lnSpc>
                <a:spcPct val="115000"/>
              </a:lnSpc>
              <a:buClr>
                <a:schemeClr val="dk1"/>
              </a:buClr>
            </a:pPr>
            <a:r>
              <a:rPr lang="en-US" sz="1200" dirty="0" smtClean="0">
                <a:solidFill>
                  <a:srgbClr val="474D4F"/>
                </a:solidFill>
                <a:latin typeface="Proxima nova"/>
                <a:cs typeface="Proxima nova"/>
              </a:rPr>
              <a:t>Invite students and parents in these ways</a:t>
            </a:r>
          </a:p>
          <a:p>
            <a:pPr lvl="0">
              <a:lnSpc>
                <a:spcPct val="115000"/>
              </a:lnSpc>
              <a:buClr>
                <a:schemeClr val="dk1"/>
              </a:buClr>
            </a:pPr>
            <a:r>
              <a:rPr lang="en-US" sz="900" dirty="0" smtClean="0">
                <a:solidFill>
                  <a:srgbClr val="2F964F"/>
                </a:solidFill>
                <a:latin typeface="Proxima nova"/>
                <a:cs typeface="Proxima nova"/>
              </a:rPr>
              <a:t>BACK TO SCHOOL NIGHT</a:t>
            </a:r>
          </a:p>
          <a:p>
            <a:pPr lvl="0">
              <a:lnSpc>
                <a:spcPct val="115000"/>
              </a:lnSpc>
              <a:buClr>
                <a:schemeClr val="dk1"/>
              </a:buClr>
            </a:pPr>
            <a:r>
              <a:rPr lang="en-US" sz="900" dirty="0" smtClean="0">
                <a:solidFill>
                  <a:srgbClr val="2F964F"/>
                </a:solidFill>
                <a:latin typeface="Proxima nova"/>
                <a:cs typeface="Proxima nova"/>
              </a:rPr>
              <a:t>FIRST DAY OF SCHOOL</a:t>
            </a:r>
          </a:p>
          <a:p>
            <a:pPr lvl="0">
              <a:lnSpc>
                <a:spcPct val="115000"/>
              </a:lnSpc>
              <a:buClr>
                <a:schemeClr val="dk1"/>
              </a:buClr>
            </a:pPr>
            <a:r>
              <a:rPr lang="en-US" sz="900" dirty="0" smtClean="0">
                <a:solidFill>
                  <a:srgbClr val="2F964F"/>
                </a:solidFill>
                <a:latin typeface="Proxima nova"/>
                <a:cs typeface="Proxima nova"/>
              </a:rPr>
              <a:t>SEND AN E-MAIL</a:t>
            </a:r>
            <a:endParaRPr lang="en-US" sz="900" dirty="0">
              <a:solidFill>
                <a:srgbClr val="2F964F"/>
              </a:solidFill>
              <a:latin typeface="Proxima nova"/>
              <a:cs typeface="Proxima nova"/>
            </a:endParaRPr>
          </a:p>
        </p:txBody>
      </p:sp>
      <p:sp>
        <p:nvSpPr>
          <p:cNvPr id="9" name="Shape 28"/>
          <p:cNvSpPr txBox="1">
            <a:spLocks/>
          </p:cNvSpPr>
          <p:nvPr/>
        </p:nvSpPr>
        <p:spPr>
          <a:xfrm>
            <a:off x="1253067" y="186051"/>
            <a:ext cx="3657600" cy="453302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00000"/>
              <a:buNone/>
              <a:defRPr sz="18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 algn="l">
              <a:spcBef>
                <a:spcPts val="0"/>
              </a:spcBef>
            </a:pPr>
            <a:r>
              <a:rPr lang="en" dirty="0">
                <a:solidFill>
                  <a:srgbClr val="3B73D4"/>
                </a:solidFill>
                <a:latin typeface="Proxima nova"/>
                <a:cs typeface="Proxima nova"/>
              </a:rPr>
              <a:t>Step </a:t>
            </a:r>
            <a:r>
              <a:rPr lang="en" dirty="0" smtClean="0">
                <a:solidFill>
                  <a:srgbClr val="3B73D4"/>
                </a:solidFill>
                <a:latin typeface="Proxima nova"/>
                <a:cs typeface="Proxima nova"/>
              </a:rPr>
              <a:t>0</a:t>
            </a:r>
            <a:r>
              <a:rPr lang="en-US" dirty="0" smtClean="0">
                <a:solidFill>
                  <a:srgbClr val="3B73D4"/>
                </a:solidFill>
                <a:latin typeface="Proxima nova"/>
                <a:cs typeface="Proxima nova"/>
              </a:rPr>
              <a:t>4</a:t>
            </a:r>
            <a:endParaRPr lang="en" dirty="0">
              <a:solidFill>
                <a:srgbClr val="3B73D4"/>
              </a:solidFill>
              <a:latin typeface="Proxima nova"/>
              <a:cs typeface="Proxima nova"/>
            </a:endParaRPr>
          </a:p>
          <a:p>
            <a:pPr algn="l">
              <a:spcBef>
                <a:spcPts val="0"/>
              </a:spcBef>
            </a:pPr>
            <a:r>
              <a:rPr lang="en" sz="2400" dirty="0" smtClean="0">
                <a:solidFill>
                  <a:srgbClr val="3B73D4"/>
                </a:solidFill>
                <a:latin typeface="Proxima nova"/>
                <a:cs typeface="Proxima nova"/>
              </a:rPr>
              <a:t>Invite students and parents to join the </a:t>
            </a:r>
            <a:r>
              <a:rPr lang="en-US" sz="2400" dirty="0">
                <a:solidFill>
                  <a:srgbClr val="3B73D4"/>
                </a:solidFill>
                <a:latin typeface="Proxima nova"/>
                <a:cs typeface="Proxima nova"/>
              </a:rPr>
              <a:t>c</a:t>
            </a:r>
            <a:r>
              <a:rPr lang="en" sz="2400" dirty="0" smtClean="0">
                <a:solidFill>
                  <a:srgbClr val="3B73D4"/>
                </a:solidFill>
                <a:latin typeface="Proxima nova"/>
                <a:cs typeface="Proxima nova"/>
              </a:rPr>
              <a:t>lass</a:t>
            </a:r>
          </a:p>
          <a:p>
            <a:pPr lvl="0" algn="l">
              <a:spcBef>
                <a:spcPts val="0"/>
              </a:spcBef>
            </a:pPr>
            <a:endParaRPr lang="en" sz="1200" dirty="0" smtClean="0">
              <a:solidFill>
                <a:srgbClr val="474D4F"/>
              </a:solidFill>
              <a:latin typeface="Proxima nova"/>
              <a:cs typeface="Proxima nova"/>
            </a:endParaRPr>
          </a:p>
          <a:p>
            <a:pPr lvl="0" algn="l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</a:pPr>
            <a:r>
              <a:rPr lang="en-US" sz="1200" dirty="0" smtClean="0">
                <a:solidFill>
                  <a:srgbClr val="474D4F"/>
                </a:solidFill>
                <a:latin typeface="Proxima nova"/>
                <a:cs typeface="Proxima nova"/>
              </a:rPr>
              <a:t>Students and parents can join your class by</a:t>
            </a:r>
            <a:br>
              <a:rPr lang="en-US" sz="1200" dirty="0" smtClean="0">
                <a:solidFill>
                  <a:srgbClr val="474D4F"/>
                </a:solidFill>
                <a:latin typeface="Proxima nova"/>
                <a:cs typeface="Proxima nova"/>
              </a:rPr>
            </a:br>
            <a:r>
              <a:rPr lang="en-US" sz="1200" dirty="0" smtClean="0">
                <a:solidFill>
                  <a:srgbClr val="474D4F"/>
                </a:solidFill>
                <a:latin typeface="Proxima nova"/>
                <a:cs typeface="Proxima nova"/>
              </a:rPr>
              <a:t>your unique class </a:t>
            </a:r>
            <a:r>
              <a:rPr lang="en" sz="1200" dirty="0" smtClean="0">
                <a:solidFill>
                  <a:srgbClr val="474D4F"/>
                </a:solidFill>
                <a:latin typeface="Proxima nova"/>
                <a:cs typeface="Proxima nova"/>
              </a:rPr>
              <a:t>@code.</a:t>
            </a:r>
            <a:r>
              <a:rPr lang="en-US" sz="1200" dirty="0" smtClean="0">
                <a:solidFill>
                  <a:srgbClr val="474D4F"/>
                </a:solidFill>
                <a:latin typeface="Proxima nova"/>
                <a:cs typeface="Proxima nova"/>
              </a:rPr>
              <a:t> Send the code in</a:t>
            </a:r>
            <a:br>
              <a:rPr lang="en-US" sz="1200" dirty="0" smtClean="0">
                <a:solidFill>
                  <a:srgbClr val="474D4F"/>
                </a:solidFill>
                <a:latin typeface="Proxima nova"/>
                <a:cs typeface="Proxima nova"/>
              </a:rPr>
            </a:br>
            <a:r>
              <a:rPr lang="en-US" sz="1200" dirty="0" smtClean="0">
                <a:solidFill>
                  <a:srgbClr val="474D4F"/>
                </a:solidFill>
                <a:latin typeface="Proxima nova"/>
                <a:cs typeface="Proxima nova"/>
              </a:rPr>
              <a:t>these three ways:</a:t>
            </a:r>
          </a:p>
          <a:p>
            <a:pPr lvl="0" algn="l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</a:pPr>
            <a:endParaRPr lang="en-US" sz="1100" dirty="0" smtClean="0">
              <a:solidFill>
                <a:srgbClr val="36B2FF"/>
              </a:solidFill>
              <a:latin typeface="Proxima nova"/>
              <a:cs typeface="Proxima nova"/>
            </a:endParaRPr>
          </a:p>
          <a:p>
            <a:pPr lvl="0" algn="l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</a:pPr>
            <a:r>
              <a:rPr lang="en-US" sz="1100" dirty="0" smtClean="0">
                <a:solidFill>
                  <a:srgbClr val="474D4F"/>
                </a:solidFill>
                <a:latin typeface="Proxima nova"/>
                <a:cs typeface="Proxima nova"/>
              </a:rPr>
              <a:t>      </a:t>
            </a:r>
            <a:r>
              <a:rPr lang="en-US" sz="1000" dirty="0">
                <a:solidFill>
                  <a:srgbClr val="474D4F"/>
                </a:solidFill>
                <a:latin typeface="Proxima nova"/>
                <a:cs typeface="Proxima nova"/>
              </a:rPr>
              <a:t>Project or send instructions to download</a:t>
            </a:r>
            <a:br>
              <a:rPr lang="en-US" sz="1000" dirty="0">
                <a:solidFill>
                  <a:srgbClr val="474D4F"/>
                </a:solidFill>
                <a:latin typeface="Proxima nova"/>
                <a:cs typeface="Proxima nova"/>
              </a:rPr>
            </a:br>
            <a:r>
              <a:rPr lang="en-US" sz="1000" dirty="0">
                <a:solidFill>
                  <a:srgbClr val="474D4F"/>
                </a:solidFill>
                <a:latin typeface="Proxima nova"/>
                <a:cs typeface="Proxima nova"/>
              </a:rPr>
              <a:t>      the app or text class </a:t>
            </a:r>
            <a:r>
              <a:rPr lang="en" sz="1000" dirty="0">
                <a:solidFill>
                  <a:srgbClr val="474D4F"/>
                </a:solidFill>
                <a:latin typeface="Proxima nova"/>
                <a:cs typeface="Proxima nova"/>
              </a:rPr>
              <a:t>@code</a:t>
            </a:r>
            <a:r>
              <a:rPr lang="en-US" sz="1000" dirty="0">
                <a:solidFill>
                  <a:srgbClr val="474D4F"/>
                </a:solidFill>
                <a:latin typeface="Proxima nova"/>
                <a:cs typeface="Proxima nova"/>
              </a:rPr>
              <a:t> to your Remind</a:t>
            </a:r>
            <a:br>
              <a:rPr lang="en-US" sz="1000" dirty="0">
                <a:solidFill>
                  <a:srgbClr val="474D4F"/>
                </a:solidFill>
                <a:latin typeface="Proxima nova"/>
                <a:cs typeface="Proxima nova"/>
              </a:rPr>
            </a:br>
            <a:r>
              <a:rPr lang="en-US" sz="1000" dirty="0">
                <a:solidFill>
                  <a:srgbClr val="474D4F"/>
                </a:solidFill>
                <a:latin typeface="Proxima nova"/>
                <a:cs typeface="Proxima nova"/>
              </a:rPr>
              <a:t>      phone </a:t>
            </a:r>
            <a:r>
              <a:rPr lang="en-US" sz="1000" dirty="0" smtClean="0">
                <a:solidFill>
                  <a:srgbClr val="474D4F"/>
                </a:solidFill>
                <a:latin typeface="Proxima nova"/>
                <a:cs typeface="Proxima nova"/>
              </a:rPr>
              <a:t>number</a:t>
            </a:r>
          </a:p>
          <a:p>
            <a:pPr lvl="0" algn="l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</a:pPr>
            <a:endParaRPr lang="en-US" sz="1000" dirty="0">
              <a:solidFill>
                <a:srgbClr val="474D4F"/>
              </a:solidFill>
              <a:latin typeface="Proxima nova"/>
              <a:cs typeface="Proxima nova"/>
            </a:endParaRPr>
          </a:p>
          <a:p>
            <a:pPr algn="l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</a:pPr>
            <a:r>
              <a:rPr lang="en-US" sz="1000" dirty="0" smtClean="0">
                <a:solidFill>
                  <a:srgbClr val="474D4F"/>
                </a:solidFill>
                <a:latin typeface="Proxima nova"/>
                <a:cs typeface="Proxima nova"/>
              </a:rPr>
              <a:t>      Share </a:t>
            </a:r>
            <a:r>
              <a:rPr lang="en-US" sz="1000" dirty="0">
                <a:solidFill>
                  <a:srgbClr val="474D4F"/>
                </a:solidFill>
                <a:latin typeface="Proxima nova"/>
                <a:cs typeface="Proxima nova"/>
              </a:rPr>
              <a:t>your unique link: </a:t>
            </a:r>
            <a:r>
              <a:rPr lang="en-US" sz="1000" u="sng" dirty="0">
                <a:solidFill>
                  <a:srgbClr val="3B73D4"/>
                </a:solidFill>
                <a:latin typeface="Proxima nova"/>
                <a:cs typeface="Proxima nova"/>
              </a:rPr>
              <a:t>r</a:t>
            </a:r>
            <a:r>
              <a:rPr lang="en" sz="1000" u="sng" dirty="0">
                <a:solidFill>
                  <a:srgbClr val="3B73D4"/>
                </a:solidFill>
                <a:latin typeface="Proxima nova"/>
                <a:cs typeface="Proxima nova"/>
              </a:rPr>
              <a:t>emind.com</a:t>
            </a:r>
            <a:r>
              <a:rPr lang="en-US" sz="1000" u="sng" dirty="0">
                <a:solidFill>
                  <a:srgbClr val="3B73D4"/>
                </a:solidFill>
                <a:latin typeface="Proxima nova"/>
                <a:cs typeface="Proxima nova"/>
              </a:rPr>
              <a:t>/join/code</a:t>
            </a:r>
            <a:r>
              <a:rPr lang="en-US" sz="1000" dirty="0">
                <a:solidFill>
                  <a:srgbClr val="3B73D4"/>
                </a:solidFill>
                <a:latin typeface="Proxima nova"/>
                <a:cs typeface="Proxima nova"/>
              </a:rPr>
              <a:t/>
            </a:r>
            <a:br>
              <a:rPr lang="en-US" sz="1000" dirty="0">
                <a:solidFill>
                  <a:srgbClr val="3B73D4"/>
                </a:solidFill>
                <a:latin typeface="Proxima nova"/>
                <a:cs typeface="Proxima nova"/>
              </a:rPr>
            </a:br>
            <a:r>
              <a:rPr lang="en-US" sz="1000" dirty="0">
                <a:solidFill>
                  <a:srgbClr val="474D4F"/>
                </a:solidFill>
                <a:latin typeface="Proxima nova"/>
                <a:cs typeface="Proxima nova"/>
              </a:rPr>
              <a:t>      to have your class join by mobile </a:t>
            </a:r>
            <a:r>
              <a:rPr lang="en-US" sz="1000" dirty="0" smtClean="0">
                <a:solidFill>
                  <a:srgbClr val="474D4F"/>
                </a:solidFill>
                <a:latin typeface="Proxima nova"/>
                <a:cs typeface="Proxima nova"/>
              </a:rPr>
              <a:t>number</a:t>
            </a:r>
          </a:p>
          <a:p>
            <a:pPr algn="l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</a:pPr>
            <a:endParaRPr lang="en" sz="1000" dirty="0">
              <a:latin typeface="Proxima nova"/>
              <a:cs typeface="Proxima nova"/>
            </a:endParaRPr>
          </a:p>
          <a:p>
            <a:pPr lvl="0" algn="l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</a:pPr>
            <a:r>
              <a:rPr lang="en-US" sz="1000" dirty="0" smtClean="0">
                <a:solidFill>
                  <a:srgbClr val="474D4F"/>
                </a:solidFill>
                <a:latin typeface="Proxima nova"/>
                <a:cs typeface="Proxima nova"/>
              </a:rPr>
              <a:t>      Invite students and parents by e-mail or</a:t>
            </a:r>
            <a:br>
              <a:rPr lang="en-US" sz="1000" dirty="0" smtClean="0">
                <a:solidFill>
                  <a:srgbClr val="474D4F"/>
                </a:solidFill>
                <a:latin typeface="Proxima nova"/>
                <a:cs typeface="Proxima nova"/>
              </a:rPr>
            </a:br>
            <a:r>
              <a:rPr lang="en-US" sz="1000" dirty="0" smtClean="0">
                <a:solidFill>
                  <a:srgbClr val="474D4F"/>
                </a:solidFill>
                <a:latin typeface="Proxima nova"/>
                <a:cs typeface="Proxima nova"/>
              </a:rPr>
              <a:t>      mobile number</a:t>
            </a:r>
          </a:p>
          <a:p>
            <a:pPr lvl="0" algn="l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</a:pPr>
            <a:endParaRPr lang="en-US" sz="1000" dirty="0" smtClean="0">
              <a:solidFill>
                <a:srgbClr val="474D4F"/>
              </a:solidFill>
              <a:latin typeface="Proxima nova"/>
              <a:cs typeface="Proxima nova"/>
            </a:endParaRPr>
          </a:p>
          <a:p>
            <a:pPr lvl="0" algn="l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</a:pPr>
            <a:r>
              <a:rPr lang="en-US" sz="1000" dirty="0" smtClean="0">
                <a:solidFill>
                  <a:srgbClr val="474D4F"/>
                </a:solidFill>
                <a:latin typeface="Proxima nova"/>
                <a:cs typeface="Proxima nova"/>
              </a:rPr>
              <a:t>      </a:t>
            </a:r>
          </a:p>
          <a:p>
            <a:pPr lvl="0" algn="l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</a:pPr>
            <a:r>
              <a:rPr lang="en-US" sz="1000" dirty="0" smtClean="0">
                <a:solidFill>
                  <a:srgbClr val="474D4F"/>
                </a:solidFill>
                <a:latin typeface="Proxima nova"/>
                <a:cs typeface="Proxima nova"/>
              </a:rPr>
              <a:t>     </a:t>
            </a:r>
            <a:endParaRPr lang="en" sz="1000" dirty="0">
              <a:latin typeface="Proxima nova"/>
              <a:cs typeface="Proxima nova"/>
            </a:endParaRPr>
          </a:p>
        </p:txBody>
      </p:sp>
      <p:pic>
        <p:nvPicPr>
          <p:cNvPr id="6" name="Picture 5" descr="01.a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067" y="2292126"/>
            <a:ext cx="229407" cy="229406"/>
          </a:xfrm>
          <a:prstGeom prst="rect">
            <a:avLst/>
          </a:prstGeom>
        </p:spPr>
      </p:pic>
      <p:pic>
        <p:nvPicPr>
          <p:cNvPr id="7" name="Picture 6" descr="02.ai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067" y="2994625"/>
            <a:ext cx="229407" cy="229406"/>
          </a:xfrm>
          <a:prstGeom prst="rect">
            <a:avLst/>
          </a:prstGeom>
        </p:spPr>
      </p:pic>
      <p:pic>
        <p:nvPicPr>
          <p:cNvPr id="8" name="Picture 7" descr="03.ai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067" y="3522887"/>
            <a:ext cx="229407" cy="22940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738959" y="4362384"/>
            <a:ext cx="1871134" cy="566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buClr>
                <a:schemeClr val="dk1"/>
              </a:buClr>
            </a:pPr>
            <a:r>
              <a:rPr lang="en-US" sz="900" dirty="0" smtClean="0">
                <a:solidFill>
                  <a:srgbClr val="2F964F"/>
                </a:solidFill>
                <a:latin typeface="Proxima nova"/>
                <a:cs typeface="Proxima nova"/>
              </a:rPr>
              <a:t>PRINT PDF AND SEND HOME</a:t>
            </a:r>
          </a:p>
          <a:p>
            <a:pPr lvl="0">
              <a:lnSpc>
                <a:spcPct val="115000"/>
              </a:lnSpc>
              <a:buClr>
                <a:schemeClr val="dk1"/>
              </a:buClr>
            </a:pPr>
            <a:r>
              <a:rPr lang="en-US" sz="900" dirty="0" smtClean="0">
                <a:solidFill>
                  <a:srgbClr val="2F964F"/>
                </a:solidFill>
                <a:latin typeface="Proxima nova"/>
                <a:cs typeface="Proxima nova"/>
              </a:rPr>
              <a:t>POST ON CLASS WEBSITE</a:t>
            </a:r>
          </a:p>
          <a:p>
            <a:pPr lvl="0">
              <a:lnSpc>
                <a:spcPct val="115000"/>
              </a:lnSpc>
              <a:buClr>
                <a:schemeClr val="dk1"/>
              </a:buClr>
            </a:pPr>
            <a:r>
              <a:rPr lang="en-US" sz="900" dirty="0" smtClean="0">
                <a:solidFill>
                  <a:srgbClr val="2F964F"/>
                </a:solidFill>
                <a:latin typeface="Proxima nova"/>
                <a:cs typeface="Proxima nova"/>
              </a:rPr>
              <a:t>SOCIAL MEDIA</a:t>
            </a:r>
            <a:endParaRPr lang="en-US" sz="900" dirty="0">
              <a:solidFill>
                <a:srgbClr val="2F964F"/>
              </a:solidFill>
              <a:latin typeface="Proxima nova"/>
              <a:cs typeface="Proxima nova"/>
            </a:endParaRP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28"/>
          <p:cNvSpPr txBox="1">
            <a:spLocks/>
          </p:cNvSpPr>
          <p:nvPr/>
        </p:nvSpPr>
        <p:spPr>
          <a:xfrm>
            <a:off x="1253067" y="610477"/>
            <a:ext cx="3361266" cy="343658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00000"/>
              <a:buNone/>
              <a:defRPr sz="18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2400" dirty="0" smtClean="0">
                <a:solidFill>
                  <a:srgbClr val="3B73D4"/>
                </a:solidFill>
                <a:latin typeface="Proxima nova"/>
                <a:cs typeface="Proxima nova"/>
              </a:rPr>
              <a:t>Join my class to see how it works!</a:t>
            </a:r>
            <a:endParaRPr lang="en" sz="2400" dirty="0" smtClean="0">
              <a:solidFill>
                <a:srgbClr val="3B73D4"/>
              </a:solidFill>
              <a:latin typeface="Proxima nova"/>
              <a:cs typeface="Proxima nova"/>
            </a:endParaRPr>
          </a:p>
          <a:p>
            <a:pPr lvl="0" algn="l">
              <a:spcBef>
                <a:spcPts val="0"/>
              </a:spcBef>
            </a:pPr>
            <a:endParaRPr lang="en" sz="1200" dirty="0" smtClean="0">
              <a:solidFill>
                <a:srgbClr val="474D4F"/>
              </a:solidFill>
              <a:latin typeface="Proxima nova"/>
              <a:cs typeface="Proxima nova"/>
            </a:endParaRPr>
          </a:p>
          <a:p>
            <a:pPr marL="171450" indent="-171450" algn="l">
              <a:lnSpc>
                <a:spcPct val="115000"/>
              </a:lnSpc>
              <a:spcBef>
                <a:spcPts val="0"/>
              </a:spcBef>
              <a:buClr>
                <a:srgbClr val="969597"/>
              </a:buClr>
              <a:buFont typeface="Arial"/>
              <a:buChar char="•"/>
            </a:pPr>
            <a:r>
              <a:rPr lang="en-US" sz="1200" dirty="0" smtClean="0">
                <a:solidFill>
                  <a:srgbClr val="474D4F"/>
                </a:solidFill>
                <a:latin typeface="Proxima nova"/>
                <a:cs typeface="Proxima nova"/>
              </a:rPr>
              <a:t>Download the Remind app if you haven’t already on </a:t>
            </a:r>
            <a:r>
              <a:rPr lang="en-US" sz="1200" dirty="0" err="1" smtClean="0">
                <a:solidFill>
                  <a:srgbClr val="474D4F"/>
                </a:solidFill>
                <a:latin typeface="Proxima nova"/>
                <a:cs typeface="Proxima nova"/>
              </a:rPr>
              <a:t>iOS</a:t>
            </a:r>
            <a:r>
              <a:rPr lang="en-US" sz="1200" dirty="0" smtClean="0">
                <a:solidFill>
                  <a:srgbClr val="474D4F"/>
                </a:solidFill>
                <a:latin typeface="Proxima nova"/>
                <a:cs typeface="Proxima nova"/>
              </a:rPr>
              <a:t>, Android, or </a:t>
            </a:r>
            <a:r>
              <a:rPr lang="en-US" sz="1200" dirty="0" err="1" smtClean="0">
                <a:solidFill>
                  <a:srgbClr val="474D4F"/>
                </a:solidFill>
                <a:latin typeface="Proxima nova"/>
                <a:cs typeface="Proxima nova"/>
              </a:rPr>
              <a:t>Chromebook</a:t>
            </a:r>
            <a:r>
              <a:rPr lang="en-US" sz="1200" dirty="0" smtClean="0">
                <a:solidFill>
                  <a:srgbClr val="474D4F"/>
                </a:solidFill>
                <a:latin typeface="Proxima nova"/>
                <a:cs typeface="Proxima nova"/>
              </a:rPr>
              <a:t>. Simply search for Remind in the app store or go to </a:t>
            </a:r>
            <a:r>
              <a:rPr lang="en-US" sz="1200" dirty="0" err="1" smtClean="0">
                <a:solidFill>
                  <a:srgbClr val="3B73D4"/>
                </a:solidFill>
                <a:latin typeface="Proxima nova"/>
                <a:cs typeface="Proxima nova"/>
              </a:rPr>
              <a:t>rmd.me</a:t>
            </a:r>
            <a:endParaRPr lang="en-US" sz="1200" dirty="0" smtClean="0">
              <a:solidFill>
                <a:srgbClr val="3B73D4"/>
              </a:solidFill>
              <a:latin typeface="Proxima nova"/>
              <a:cs typeface="Proxima nova"/>
            </a:endParaRPr>
          </a:p>
          <a:p>
            <a:pPr algn="l">
              <a:lnSpc>
                <a:spcPct val="115000"/>
              </a:lnSpc>
              <a:spcBef>
                <a:spcPts val="0"/>
              </a:spcBef>
              <a:buClr>
                <a:srgbClr val="969597"/>
              </a:buClr>
            </a:pPr>
            <a:endParaRPr lang="en-US" sz="1200" dirty="0" smtClean="0">
              <a:solidFill>
                <a:srgbClr val="474D4F"/>
              </a:solidFill>
              <a:latin typeface="Proxima nova"/>
              <a:cs typeface="Proxima nova"/>
            </a:endParaRPr>
          </a:p>
          <a:p>
            <a:pPr marL="171450" indent="-171450" algn="l">
              <a:lnSpc>
                <a:spcPct val="115000"/>
              </a:lnSpc>
              <a:spcBef>
                <a:spcPts val="0"/>
              </a:spcBef>
              <a:buClr>
                <a:srgbClr val="969597"/>
              </a:buClr>
              <a:buFont typeface="Arial"/>
              <a:buChar char="•"/>
            </a:pPr>
            <a:r>
              <a:rPr lang="en-US" sz="1200" dirty="0" smtClean="0">
                <a:solidFill>
                  <a:srgbClr val="474D4F"/>
                </a:solidFill>
                <a:latin typeface="Proxima nova"/>
                <a:cs typeface="Proxima nova"/>
              </a:rPr>
              <a:t>Navigate to “Classes” located at the bottom, then “Joined” at the top.</a:t>
            </a:r>
          </a:p>
          <a:p>
            <a:pPr algn="l">
              <a:lnSpc>
                <a:spcPct val="115000"/>
              </a:lnSpc>
              <a:spcBef>
                <a:spcPts val="0"/>
              </a:spcBef>
              <a:buClr>
                <a:srgbClr val="969597"/>
              </a:buClr>
            </a:pPr>
            <a:endParaRPr lang="en-US" sz="1200" dirty="0" smtClean="0">
              <a:solidFill>
                <a:srgbClr val="474D4F"/>
              </a:solidFill>
              <a:latin typeface="Proxima nova"/>
              <a:cs typeface="Proxima nova"/>
            </a:endParaRPr>
          </a:p>
          <a:p>
            <a:pPr marL="171450" indent="-171450" algn="l">
              <a:lnSpc>
                <a:spcPct val="115000"/>
              </a:lnSpc>
              <a:spcBef>
                <a:spcPts val="0"/>
              </a:spcBef>
              <a:buClr>
                <a:srgbClr val="969597"/>
              </a:buClr>
              <a:buFont typeface="Arial"/>
              <a:buChar char="•"/>
            </a:pPr>
            <a:r>
              <a:rPr lang="en-US" sz="1200" dirty="0" smtClean="0">
                <a:solidFill>
                  <a:srgbClr val="474D4F"/>
                </a:solidFill>
                <a:latin typeface="Proxima nova"/>
                <a:cs typeface="Proxima nova"/>
              </a:rPr>
              <a:t>Join my class @_________.</a:t>
            </a:r>
            <a:br>
              <a:rPr lang="en-US" sz="1200" dirty="0" smtClean="0">
                <a:solidFill>
                  <a:srgbClr val="474D4F"/>
                </a:solidFill>
                <a:latin typeface="Proxima nova"/>
                <a:cs typeface="Proxima nova"/>
              </a:rPr>
            </a:br>
            <a:endParaRPr lang="en" sz="1100" b="1" dirty="0">
              <a:solidFill>
                <a:srgbClr val="474D4F"/>
              </a:solidFill>
              <a:latin typeface="Proxima nova"/>
              <a:cs typeface="Proxima nova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333" y="0"/>
            <a:ext cx="2690283" cy="538056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869049" y="1015496"/>
            <a:ext cx="3660618" cy="3728862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l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 sz="900" dirty="0" smtClean="0">
                <a:solidFill>
                  <a:srgbClr val="2F964F"/>
                </a:solidFill>
                <a:latin typeface="Proxima nova"/>
                <a:cs typeface="Proxima nova"/>
              </a:rPr>
              <a:t>L</a:t>
            </a:r>
            <a:r>
              <a:rPr lang="en-US" sz="900" dirty="0" smtClean="0">
                <a:solidFill>
                  <a:srgbClr val="2F964F"/>
                </a:solidFill>
                <a:latin typeface="Proxima nova"/>
                <a:cs typeface="Proxima nova"/>
              </a:rPr>
              <a:t>ESSON PLANNING</a:t>
            </a:r>
            <a:endParaRPr lang="en" sz="900" dirty="0">
              <a:solidFill>
                <a:srgbClr val="2F964F"/>
              </a:solidFill>
              <a:latin typeface="Proxima nova"/>
              <a:cs typeface="Proxima nova"/>
            </a:endParaRPr>
          </a:p>
          <a:p>
            <a:pPr lvl="0" algn="l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 sz="1200" dirty="0">
                <a:solidFill>
                  <a:srgbClr val="474D4F"/>
                </a:solidFill>
                <a:latin typeface="Proxima nova"/>
                <a:cs typeface="Proxima nova"/>
              </a:rPr>
              <a:t>Remind’s schedule ahead option allows you to plan an entire unit, or even school year, at a time! </a:t>
            </a:r>
          </a:p>
          <a:p>
            <a:pPr lvl="0" algn="l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</a:pPr>
            <a:endParaRPr lang="en-US" sz="900" dirty="0" smtClean="0">
              <a:solidFill>
                <a:srgbClr val="85C140"/>
              </a:solidFill>
              <a:latin typeface="Proxima nova"/>
              <a:cs typeface="Proxima nova"/>
            </a:endParaRPr>
          </a:p>
          <a:p>
            <a:pPr lvl="0" algn="l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</a:pPr>
            <a:r>
              <a:rPr lang="en-US" sz="900" dirty="0" smtClean="0">
                <a:solidFill>
                  <a:srgbClr val="2F964F"/>
                </a:solidFill>
                <a:latin typeface="Proxima nova"/>
                <a:cs typeface="Proxima nova"/>
              </a:rPr>
              <a:t>HOMEWORK ASSIGNMENTS</a:t>
            </a:r>
            <a:endParaRPr lang="en" sz="900" dirty="0">
              <a:solidFill>
                <a:srgbClr val="2F964F"/>
              </a:solidFill>
              <a:latin typeface="Proxima nova"/>
              <a:cs typeface="Proxima nova"/>
            </a:endParaRPr>
          </a:p>
          <a:p>
            <a:pPr lvl="0" algn="l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 sz="1200" dirty="0" smtClean="0">
                <a:solidFill>
                  <a:srgbClr val="474D4F"/>
                </a:solidFill>
                <a:latin typeface="Proxima nova"/>
                <a:cs typeface="Proxima nova"/>
              </a:rPr>
              <a:t>Easily </a:t>
            </a:r>
            <a:r>
              <a:rPr lang="en" sz="1200" dirty="0">
                <a:solidFill>
                  <a:srgbClr val="474D4F"/>
                </a:solidFill>
                <a:latin typeface="Proxima nova"/>
                <a:cs typeface="Proxima nova"/>
              </a:rPr>
              <a:t>send your students and their parents the homework assignment each night through a quick Remind message</a:t>
            </a:r>
            <a:r>
              <a:rPr lang="en" sz="1200" dirty="0" smtClean="0">
                <a:solidFill>
                  <a:srgbClr val="474D4F"/>
                </a:solidFill>
                <a:latin typeface="Proxima nova"/>
                <a:cs typeface="Proxima nova"/>
              </a:rPr>
              <a:t>.</a:t>
            </a:r>
            <a:endParaRPr lang="en-US" sz="1200" dirty="0" smtClean="0">
              <a:solidFill>
                <a:srgbClr val="474D4F"/>
              </a:solidFill>
              <a:latin typeface="Proxima nova"/>
              <a:cs typeface="Proxima nova"/>
            </a:endParaRPr>
          </a:p>
          <a:p>
            <a:pPr lvl="0" algn="l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en" sz="1200" dirty="0">
              <a:solidFill>
                <a:srgbClr val="474D4F"/>
              </a:solidFill>
              <a:latin typeface="Proxima nova"/>
              <a:cs typeface="Proxima nova"/>
            </a:endParaRPr>
          </a:p>
          <a:p>
            <a:pPr lvl="0" algn="l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</a:pPr>
            <a:r>
              <a:rPr lang="en" sz="900" dirty="0" smtClean="0">
                <a:solidFill>
                  <a:srgbClr val="2F964F"/>
                </a:solidFill>
                <a:latin typeface="Proxima nova"/>
                <a:cs typeface="Proxima nova"/>
              </a:rPr>
              <a:t>CLASS DOCUMENTS</a:t>
            </a:r>
            <a:endParaRPr lang="en" sz="900" dirty="0">
              <a:solidFill>
                <a:srgbClr val="2F964F"/>
              </a:solidFill>
              <a:latin typeface="Proxima nova"/>
              <a:cs typeface="Proxima nova"/>
            </a:endParaRPr>
          </a:p>
          <a:p>
            <a:pPr lvl="0" algn="l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-US" sz="1200" dirty="0" smtClean="0">
                <a:solidFill>
                  <a:srgbClr val="474D4F"/>
                </a:solidFill>
                <a:latin typeface="Proxima nova"/>
                <a:cs typeface="Proxima nova"/>
              </a:rPr>
              <a:t>Attach important class files and photos to your messages. View who has opened your attachments and get instant feedback with Stamps.</a:t>
            </a:r>
          </a:p>
          <a:p>
            <a:pPr lvl="0" algn="l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en" sz="1200" dirty="0">
              <a:solidFill>
                <a:srgbClr val="2F964F"/>
              </a:solidFill>
              <a:latin typeface="Proxima nova"/>
              <a:cs typeface="Proxima nova"/>
            </a:endParaRPr>
          </a:p>
          <a:p>
            <a:pPr lvl="0" algn="l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</a:pPr>
            <a:r>
              <a:rPr lang="en-US" sz="900" dirty="0" smtClean="0">
                <a:solidFill>
                  <a:srgbClr val="2F964F"/>
                </a:solidFill>
                <a:latin typeface="Proxima nova"/>
                <a:cs typeface="Proxima nova"/>
              </a:rPr>
              <a:t>QUESTIONS FOR CRITICAL THINKING</a:t>
            </a:r>
            <a:endParaRPr lang="en" sz="900" dirty="0">
              <a:solidFill>
                <a:srgbClr val="2F964F"/>
              </a:solidFill>
              <a:latin typeface="Proxima nova"/>
              <a:cs typeface="Proxima nova"/>
            </a:endParaRPr>
          </a:p>
          <a:p>
            <a:pPr lvl="0" algn="l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-US" sz="1200" dirty="0" smtClean="0">
                <a:solidFill>
                  <a:srgbClr val="474D4F"/>
                </a:solidFill>
                <a:latin typeface="Proxima nova"/>
                <a:cs typeface="Proxima nova"/>
              </a:rPr>
              <a:t>Extend learning beyond the classroom by sending your students preview questions for the next lesson. Student can quickly respond with Stamps.</a:t>
            </a:r>
            <a:endParaRPr lang="en" sz="1200" dirty="0">
              <a:solidFill>
                <a:srgbClr val="474D4F"/>
              </a:solidFill>
              <a:latin typeface="Proxima nova"/>
              <a:cs typeface="Proxima nova"/>
            </a:endParaRPr>
          </a:p>
          <a:p>
            <a:pPr algn="l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</a:pPr>
            <a:endParaRPr lang="en-US" sz="1200" dirty="0" smtClean="0">
              <a:solidFill>
                <a:srgbClr val="85C140"/>
              </a:solidFill>
              <a:latin typeface="Proxima nova"/>
              <a:cs typeface="Proxima nova"/>
            </a:endParaRPr>
          </a:p>
        </p:txBody>
      </p:sp>
      <p:sp>
        <p:nvSpPr>
          <p:cNvPr id="5" name="Shape 135"/>
          <p:cNvSpPr txBox="1">
            <a:spLocks/>
          </p:cNvSpPr>
          <p:nvPr/>
        </p:nvSpPr>
        <p:spPr>
          <a:xfrm>
            <a:off x="4760691" y="1015495"/>
            <a:ext cx="3604376" cy="429129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00000"/>
              <a:buNone/>
              <a:defRPr sz="18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 algn="l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</a:pPr>
            <a:r>
              <a:rPr lang="en" sz="900" dirty="0" smtClean="0">
                <a:solidFill>
                  <a:srgbClr val="2F964F"/>
                </a:solidFill>
                <a:latin typeface="Proxima nova"/>
                <a:cs typeface="Proxima nova"/>
              </a:rPr>
              <a:t>MOTIVATIONAL MESSAGES AND IMAGES</a:t>
            </a:r>
          </a:p>
          <a:p>
            <a:pPr algn="l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en-US" sz="1200" dirty="0" smtClean="0">
                <a:solidFill>
                  <a:srgbClr val="474D4F"/>
                </a:solidFill>
                <a:latin typeface="Proxima nova"/>
                <a:cs typeface="Proxima nova"/>
              </a:rPr>
              <a:t>Encourage students to reach their goals through motivational messages and attached inspirational images. Students can star your messages </a:t>
            </a:r>
            <a:br>
              <a:rPr lang="en-US" sz="1200" dirty="0" smtClean="0">
                <a:solidFill>
                  <a:srgbClr val="474D4F"/>
                </a:solidFill>
                <a:latin typeface="Proxima nova"/>
                <a:cs typeface="Proxima nova"/>
              </a:rPr>
            </a:br>
            <a:r>
              <a:rPr lang="en-US" sz="1200" dirty="0" smtClean="0">
                <a:solidFill>
                  <a:srgbClr val="474D4F"/>
                </a:solidFill>
                <a:latin typeface="Proxima nova"/>
                <a:cs typeface="Proxima nova"/>
              </a:rPr>
              <a:t>with Stamps.</a:t>
            </a:r>
            <a:endParaRPr lang="en" sz="1200" dirty="0" smtClean="0">
              <a:solidFill>
                <a:srgbClr val="474D4F"/>
              </a:solidFill>
              <a:latin typeface="Proxima nova"/>
              <a:cs typeface="Proxima nova"/>
            </a:endParaRPr>
          </a:p>
          <a:p>
            <a:pPr algn="l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</a:pPr>
            <a:endParaRPr lang="en" sz="900" dirty="0" smtClean="0">
              <a:solidFill>
                <a:srgbClr val="85C140"/>
              </a:solidFill>
              <a:latin typeface="Proxima nova"/>
              <a:cs typeface="Proxima nova"/>
            </a:endParaRPr>
          </a:p>
          <a:p>
            <a:pPr algn="l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</a:pPr>
            <a:r>
              <a:rPr lang="en" sz="900" dirty="0" smtClean="0">
                <a:solidFill>
                  <a:srgbClr val="2F964F"/>
                </a:solidFill>
                <a:latin typeface="Proxima nova"/>
                <a:cs typeface="Proxima nova"/>
              </a:rPr>
              <a:t>FACTS AND TIPS</a:t>
            </a:r>
          </a:p>
          <a:p>
            <a:pPr algn="l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en" sz="1200" dirty="0" smtClean="0">
                <a:solidFill>
                  <a:srgbClr val="474D4F"/>
                </a:solidFill>
                <a:latin typeface="Proxima nova"/>
                <a:cs typeface="Proxima nova"/>
              </a:rPr>
              <a:t>Send students daily facts or vocabulary words straight to their cell phones each day. </a:t>
            </a:r>
          </a:p>
          <a:p>
            <a:pPr algn="l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</a:pPr>
            <a:endParaRPr lang="en" sz="900" dirty="0" smtClean="0">
              <a:solidFill>
                <a:srgbClr val="85C140"/>
              </a:solidFill>
              <a:latin typeface="Proxima nova"/>
              <a:cs typeface="Proxima nova"/>
            </a:endParaRPr>
          </a:p>
          <a:p>
            <a:pPr algn="l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</a:pPr>
            <a:r>
              <a:rPr lang="en" sz="900" dirty="0" smtClean="0">
                <a:solidFill>
                  <a:srgbClr val="2F964F"/>
                </a:solidFill>
                <a:latin typeface="Proxima nova"/>
                <a:cs typeface="Proxima nova"/>
              </a:rPr>
              <a:t>TRIVIA</a:t>
            </a:r>
          </a:p>
          <a:p>
            <a:pPr algn="l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en" sz="1200" dirty="0" smtClean="0">
                <a:solidFill>
                  <a:srgbClr val="474D4F"/>
                </a:solidFill>
                <a:latin typeface="Proxima nova"/>
                <a:cs typeface="Proxima nova"/>
              </a:rPr>
              <a:t>S</a:t>
            </a:r>
            <a:r>
              <a:rPr lang="en-US" sz="1200" dirty="0" smtClean="0">
                <a:solidFill>
                  <a:srgbClr val="474D4F"/>
                </a:solidFill>
                <a:latin typeface="Proxima nova"/>
                <a:cs typeface="Proxima nova"/>
              </a:rPr>
              <a:t>end students trivia questions based on content they’ve learned in class. Get instant student feedback with Stamps.</a:t>
            </a:r>
            <a:endParaRPr lang="en" sz="1200" dirty="0" smtClean="0">
              <a:solidFill>
                <a:srgbClr val="474D4F"/>
              </a:solidFill>
              <a:latin typeface="Proxima nova"/>
              <a:cs typeface="Proxima nova"/>
            </a:endParaRPr>
          </a:p>
          <a:p>
            <a:pPr algn="l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</a:pPr>
            <a:endParaRPr lang="en" sz="900" dirty="0" smtClean="0">
              <a:solidFill>
                <a:srgbClr val="85C140"/>
              </a:solidFill>
              <a:latin typeface="Proxima nova"/>
              <a:cs typeface="Proxima nova"/>
            </a:endParaRPr>
          </a:p>
          <a:p>
            <a:pPr algn="l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</a:pPr>
            <a:r>
              <a:rPr lang="en" sz="900" dirty="0" smtClean="0">
                <a:solidFill>
                  <a:srgbClr val="2F964F"/>
                </a:solidFill>
                <a:latin typeface="Proxima nova"/>
                <a:cs typeface="Proxima nova"/>
              </a:rPr>
              <a:t>LAST-MINUTE SCHEDULE CHANGES</a:t>
            </a:r>
          </a:p>
          <a:p>
            <a:pPr algn="l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en" sz="1200" dirty="0" smtClean="0">
                <a:solidFill>
                  <a:srgbClr val="474D4F"/>
                </a:solidFill>
                <a:latin typeface="Proxima nova"/>
                <a:cs typeface="Proxima nova"/>
              </a:rPr>
              <a:t>Alert your students and their parents of last-minute schedule changes in the school or class calendar. </a:t>
            </a:r>
          </a:p>
          <a:p>
            <a:pPr>
              <a:spcBef>
                <a:spcPts val="0"/>
              </a:spcBef>
            </a:pPr>
            <a:endParaRPr lang="en" dirty="0">
              <a:solidFill>
                <a:srgbClr val="474D4F"/>
              </a:solidFill>
              <a:latin typeface="Proxima nova"/>
              <a:cs typeface="Proxima nova"/>
            </a:endParaRPr>
          </a:p>
        </p:txBody>
      </p:sp>
      <p:sp>
        <p:nvSpPr>
          <p:cNvPr id="7" name="Shape 28"/>
          <p:cNvSpPr txBox="1">
            <a:spLocks/>
          </p:cNvSpPr>
          <p:nvPr/>
        </p:nvSpPr>
        <p:spPr>
          <a:xfrm>
            <a:off x="0" y="407279"/>
            <a:ext cx="9143999" cy="980672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00000"/>
              <a:buNone/>
              <a:defRPr sz="18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400" dirty="0" smtClean="0">
                <a:solidFill>
                  <a:srgbClr val="3B73D4"/>
                </a:solidFill>
                <a:latin typeface="Proxima nova"/>
                <a:cs typeface="Proxima nova"/>
              </a:rPr>
              <a:t>Ways to get started with Remind</a:t>
            </a:r>
            <a:endParaRPr lang="en" sz="2400" dirty="0" smtClean="0">
              <a:solidFill>
                <a:srgbClr val="3B73D4"/>
              </a:solidFill>
              <a:latin typeface="Proxima nova"/>
              <a:cs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1616869143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28"/>
          <p:cNvSpPr txBox="1">
            <a:spLocks/>
          </p:cNvSpPr>
          <p:nvPr/>
        </p:nvSpPr>
        <p:spPr>
          <a:xfrm>
            <a:off x="0" y="407279"/>
            <a:ext cx="9143999" cy="980672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00000"/>
              <a:buNone/>
              <a:defRPr sz="18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400" dirty="0" smtClean="0">
                <a:solidFill>
                  <a:srgbClr val="3B73D4"/>
                </a:solidFill>
                <a:latin typeface="Proxima nova"/>
                <a:cs typeface="Proxima nova"/>
              </a:rPr>
              <a:t>Help Remind reach our vision:</a:t>
            </a:r>
            <a:endParaRPr lang="en" sz="2400" dirty="0" smtClean="0">
              <a:solidFill>
                <a:srgbClr val="3B73D4"/>
              </a:solidFill>
              <a:latin typeface="Proxima nova"/>
              <a:cs typeface="Proxima nova"/>
            </a:endParaRPr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rgbClr val="3B73D4"/>
                </a:solidFill>
                <a:latin typeface="Proxima nova"/>
                <a:cs typeface="Proxima nova"/>
              </a:rPr>
              <a:t>Connect every teacher, parent, and student in the world to improve education</a:t>
            </a:r>
            <a:endParaRPr lang="en" dirty="0" smtClean="0">
              <a:solidFill>
                <a:srgbClr val="3B73D4"/>
              </a:solidFill>
              <a:latin typeface="Proxima nova"/>
              <a:cs typeface="Proxima nova"/>
            </a:endParaRPr>
          </a:p>
          <a:p>
            <a:pPr>
              <a:spcBef>
                <a:spcPts val="0"/>
              </a:spcBef>
            </a:pPr>
            <a:endParaRPr lang="en" sz="1100" b="1" dirty="0">
              <a:solidFill>
                <a:srgbClr val="3B73D4"/>
              </a:solidFill>
              <a:latin typeface="Proxima nova"/>
              <a:cs typeface="Proxima nov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12" y="1032933"/>
            <a:ext cx="7360374" cy="3476660"/>
          </a:xfrm>
          <a:prstGeom prst="rect">
            <a:avLst/>
          </a:prstGeom>
        </p:spPr>
      </p:pic>
      <p:sp>
        <p:nvSpPr>
          <p:cNvPr id="11" name="Shape 83"/>
          <p:cNvSpPr txBox="1"/>
          <p:nvPr/>
        </p:nvSpPr>
        <p:spPr>
          <a:xfrm>
            <a:off x="84667" y="4424429"/>
            <a:ext cx="9059331" cy="39310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200" dirty="0" smtClean="0">
                <a:solidFill>
                  <a:srgbClr val="474D4F"/>
                </a:solidFill>
                <a:latin typeface="Proxima nova"/>
                <a:cs typeface="Proxima nova"/>
              </a:rPr>
              <a:t>Want to be a Remind ambassador? </a:t>
            </a:r>
            <a:r>
              <a:rPr lang="en" sz="1200" dirty="0">
                <a:solidFill>
                  <a:srgbClr val="474D4F"/>
                </a:solidFill>
                <a:latin typeface="Proxima nova"/>
                <a:cs typeface="Proxima nova"/>
              </a:rPr>
              <a:t/>
            </a:r>
            <a:br>
              <a:rPr lang="en" sz="1200" dirty="0">
                <a:solidFill>
                  <a:srgbClr val="474D4F"/>
                </a:solidFill>
                <a:latin typeface="Proxima nova"/>
                <a:cs typeface="Proxima nova"/>
              </a:rPr>
            </a:br>
            <a:r>
              <a:rPr lang="en" sz="1200" dirty="0">
                <a:solidFill>
                  <a:srgbClr val="36B2FF"/>
                </a:solidFill>
                <a:latin typeface="Proxima nova"/>
                <a:cs typeface="Proxima nova"/>
                <a:hlinkClick r:id="rId4" action="ppaction://hlinkfile"/>
              </a:rPr>
              <a:t>r</a:t>
            </a:r>
            <a:r>
              <a:rPr lang="en" sz="1200" dirty="0" smtClean="0">
                <a:solidFill>
                  <a:srgbClr val="36B2FF"/>
                </a:solidFill>
                <a:latin typeface="Proxima nova"/>
                <a:cs typeface="Proxima nova"/>
                <a:hlinkClick r:id="rId4" action="ppaction://hlinkfile"/>
              </a:rPr>
              <a:t>emind.com/ambassadors/</a:t>
            </a:r>
            <a:endParaRPr lang="en" sz="1200" dirty="0">
              <a:solidFill>
                <a:srgbClr val="36B2FF"/>
              </a:solidFill>
              <a:latin typeface="Proxima nova"/>
              <a:cs typeface="Proxima nova"/>
            </a:endParaRP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28"/>
          <p:cNvSpPr txBox="1">
            <a:spLocks/>
          </p:cNvSpPr>
          <p:nvPr/>
        </p:nvSpPr>
        <p:spPr>
          <a:xfrm>
            <a:off x="0" y="407279"/>
            <a:ext cx="9143999" cy="980672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00000"/>
              <a:buNone/>
              <a:defRPr sz="18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>
              <a:spcBef>
                <a:spcPts val="0"/>
              </a:spcBef>
            </a:pPr>
            <a:r>
              <a:rPr lang="en" sz="2400" dirty="0" smtClean="0">
                <a:solidFill>
                  <a:srgbClr val="3B73D4"/>
                </a:solidFill>
                <a:latin typeface="Proxima nova"/>
                <a:cs typeface="Proxima nova"/>
              </a:rPr>
              <a:t>Remind works school</a:t>
            </a:r>
            <a:r>
              <a:rPr lang="en-US" sz="2400" dirty="0" smtClean="0">
                <a:solidFill>
                  <a:srgbClr val="3B73D4"/>
                </a:solidFill>
                <a:latin typeface="Proxima nova"/>
                <a:cs typeface="Proxima nova"/>
              </a:rPr>
              <a:t>-</a:t>
            </a:r>
            <a:r>
              <a:rPr lang="en" sz="2400" dirty="0" smtClean="0">
                <a:solidFill>
                  <a:srgbClr val="3B73D4"/>
                </a:solidFill>
                <a:latin typeface="Proxima nova"/>
                <a:cs typeface="Proxima nova"/>
              </a:rPr>
              <a:t>wide</a:t>
            </a:r>
          </a:p>
          <a:p>
            <a:pPr>
              <a:spcBef>
                <a:spcPts val="0"/>
              </a:spcBef>
            </a:pPr>
            <a:r>
              <a:rPr lang="en" dirty="0" smtClean="0">
                <a:solidFill>
                  <a:srgbClr val="3B73D4"/>
                </a:solidFill>
                <a:latin typeface="Proxima nova"/>
                <a:cs typeface="Proxima nova"/>
              </a:rPr>
              <a:t>Educators and school community members who use Remind</a:t>
            </a:r>
          </a:p>
          <a:p>
            <a:pPr>
              <a:spcBef>
                <a:spcPts val="0"/>
              </a:spcBef>
            </a:pPr>
            <a:endParaRPr lang="en" sz="1100" b="1" dirty="0">
              <a:solidFill>
                <a:srgbClr val="3B73D4"/>
              </a:solidFill>
              <a:latin typeface="Proxima nova"/>
              <a:cs typeface="Proxima nova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351055" y="1665639"/>
            <a:ext cx="6540791" cy="2254183"/>
            <a:chOff x="1392476" y="1665639"/>
            <a:chExt cx="6540791" cy="2254183"/>
          </a:xfrm>
        </p:grpSpPr>
        <p:sp>
          <p:nvSpPr>
            <p:cNvPr id="11" name="Shape 141"/>
            <p:cNvSpPr txBox="1"/>
            <p:nvPr/>
          </p:nvSpPr>
          <p:spPr>
            <a:xfrm>
              <a:off x="1883542" y="1665639"/>
              <a:ext cx="2040921" cy="349428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>
                <a:lnSpc>
                  <a:spcPct val="115000"/>
                </a:lnSpc>
                <a:buClr>
                  <a:schemeClr val="dk1"/>
                </a:buClr>
                <a:buSzPct val="100000"/>
              </a:pPr>
              <a:r>
                <a:rPr lang="en-US" sz="900" dirty="0" smtClean="0">
                  <a:solidFill>
                    <a:srgbClr val="2F964F"/>
                  </a:solidFill>
                  <a:latin typeface="Proxima nova"/>
                  <a:cs typeface="Proxima nova"/>
                </a:rPr>
                <a:t>CLASSROOM TEACHERS</a:t>
              </a:r>
            </a:p>
          </p:txBody>
        </p:sp>
        <p:sp>
          <p:nvSpPr>
            <p:cNvPr id="12" name="Shape 141"/>
            <p:cNvSpPr txBox="1"/>
            <p:nvPr/>
          </p:nvSpPr>
          <p:spPr>
            <a:xfrm>
              <a:off x="2511706" y="2015066"/>
              <a:ext cx="1038171" cy="393681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>
                <a:lnSpc>
                  <a:spcPct val="115000"/>
                </a:lnSpc>
                <a:buClr>
                  <a:schemeClr val="dk1"/>
                </a:buClr>
                <a:buSzPct val="100000"/>
              </a:pPr>
              <a:r>
                <a:rPr lang="en-US" sz="900" dirty="0" smtClean="0">
                  <a:solidFill>
                    <a:srgbClr val="2F964F"/>
                  </a:solidFill>
                  <a:latin typeface="Proxima nova"/>
                  <a:cs typeface="Proxima nova"/>
                </a:rPr>
                <a:t>COACHES</a:t>
              </a:r>
            </a:p>
          </p:txBody>
        </p:sp>
        <p:sp>
          <p:nvSpPr>
            <p:cNvPr id="13" name="Shape 141"/>
            <p:cNvSpPr txBox="1"/>
            <p:nvPr/>
          </p:nvSpPr>
          <p:spPr>
            <a:xfrm>
              <a:off x="1968209" y="2408748"/>
              <a:ext cx="1441547" cy="315561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>
                <a:lnSpc>
                  <a:spcPct val="115000"/>
                </a:lnSpc>
                <a:buClr>
                  <a:schemeClr val="dk1"/>
                </a:buClr>
                <a:buSzPct val="100000"/>
              </a:pPr>
              <a:r>
                <a:rPr lang="en-US" sz="900" dirty="0" smtClean="0">
                  <a:solidFill>
                    <a:srgbClr val="2F964F"/>
                  </a:solidFill>
                  <a:latin typeface="Proxima nova"/>
                  <a:cs typeface="Proxima nova"/>
                </a:rPr>
                <a:t>ADMINISTRATORS</a:t>
              </a:r>
            </a:p>
          </p:txBody>
        </p:sp>
        <p:sp>
          <p:nvSpPr>
            <p:cNvPr id="14" name="Shape 141"/>
            <p:cNvSpPr txBox="1"/>
            <p:nvPr/>
          </p:nvSpPr>
          <p:spPr>
            <a:xfrm>
              <a:off x="1968210" y="2786344"/>
              <a:ext cx="1367658" cy="34632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>
                <a:lnSpc>
                  <a:spcPct val="115000"/>
                </a:lnSpc>
                <a:buClr>
                  <a:schemeClr val="dk1"/>
                </a:buClr>
                <a:buSzPct val="100000"/>
              </a:pPr>
              <a:r>
                <a:rPr lang="en-US" sz="900" dirty="0" smtClean="0">
                  <a:solidFill>
                    <a:srgbClr val="2F964F"/>
                  </a:solidFill>
                  <a:latin typeface="Proxima nova"/>
                  <a:cs typeface="Proxima nova"/>
                </a:rPr>
                <a:t>LIBRARIANS</a:t>
              </a:r>
            </a:p>
          </p:txBody>
        </p:sp>
        <p:sp>
          <p:nvSpPr>
            <p:cNvPr id="15" name="Shape 141"/>
            <p:cNvSpPr txBox="1"/>
            <p:nvPr/>
          </p:nvSpPr>
          <p:spPr>
            <a:xfrm>
              <a:off x="1392476" y="3168830"/>
              <a:ext cx="1943391" cy="376748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>
                <a:lnSpc>
                  <a:spcPct val="115000"/>
                </a:lnSpc>
                <a:buClr>
                  <a:schemeClr val="dk1"/>
                </a:buClr>
                <a:buSzPct val="100000"/>
              </a:pPr>
              <a:r>
                <a:rPr lang="en-US" sz="900" dirty="0" smtClean="0">
                  <a:solidFill>
                    <a:srgbClr val="2F964F"/>
                  </a:solidFill>
                  <a:latin typeface="Proxima nova"/>
                  <a:cs typeface="Proxima nova"/>
                </a:rPr>
                <a:t>TECHNOLOGY COACHES</a:t>
              </a:r>
            </a:p>
          </p:txBody>
        </p:sp>
        <p:sp>
          <p:nvSpPr>
            <p:cNvPr id="18" name="Shape 141"/>
            <p:cNvSpPr txBox="1"/>
            <p:nvPr/>
          </p:nvSpPr>
          <p:spPr>
            <a:xfrm>
              <a:off x="5523136" y="1665639"/>
              <a:ext cx="1685940" cy="349427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>
                <a:lnSpc>
                  <a:spcPct val="115000"/>
                </a:lnSpc>
                <a:buClr>
                  <a:schemeClr val="dk1"/>
                </a:buClr>
                <a:buSzPct val="100000"/>
              </a:pPr>
              <a:r>
                <a:rPr lang="en-US" sz="900" dirty="0" smtClean="0">
                  <a:solidFill>
                    <a:srgbClr val="2F964F"/>
                  </a:solidFill>
                  <a:latin typeface="Proxima nova"/>
                  <a:cs typeface="Proxima nova"/>
                </a:rPr>
                <a:t>RESOURCE TEACHERS</a:t>
              </a:r>
            </a:p>
          </p:txBody>
        </p:sp>
        <p:sp>
          <p:nvSpPr>
            <p:cNvPr id="19" name="Shape 141"/>
            <p:cNvSpPr txBox="1"/>
            <p:nvPr/>
          </p:nvSpPr>
          <p:spPr>
            <a:xfrm>
              <a:off x="5956980" y="2015067"/>
              <a:ext cx="724613" cy="349428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>
                <a:lnSpc>
                  <a:spcPct val="115000"/>
                </a:lnSpc>
                <a:buClr>
                  <a:schemeClr val="dk1"/>
                </a:buClr>
                <a:buSzPct val="100000"/>
              </a:pPr>
              <a:r>
                <a:rPr lang="en-US" sz="900" dirty="0" smtClean="0">
                  <a:solidFill>
                    <a:srgbClr val="2F964F"/>
                  </a:solidFill>
                  <a:latin typeface="Proxima nova"/>
                  <a:cs typeface="Proxima nova"/>
                </a:rPr>
                <a:t>TUTORS</a:t>
              </a:r>
            </a:p>
          </p:txBody>
        </p:sp>
        <p:sp>
          <p:nvSpPr>
            <p:cNvPr id="20" name="Shape 141"/>
            <p:cNvSpPr txBox="1"/>
            <p:nvPr/>
          </p:nvSpPr>
          <p:spPr>
            <a:xfrm>
              <a:off x="6097101" y="2408748"/>
              <a:ext cx="1302766" cy="315561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>
                <a:lnSpc>
                  <a:spcPct val="115000"/>
                </a:lnSpc>
                <a:buClr>
                  <a:schemeClr val="dk1"/>
                </a:buClr>
                <a:buSzPct val="100000"/>
              </a:pPr>
              <a:r>
                <a:rPr lang="en-US" sz="900" dirty="0" smtClean="0">
                  <a:solidFill>
                    <a:srgbClr val="2F964F"/>
                  </a:solidFill>
                  <a:latin typeface="Proxima nova"/>
                  <a:cs typeface="Proxima nova"/>
                </a:rPr>
                <a:t>CLUB LEADERS</a:t>
              </a:r>
            </a:p>
          </p:txBody>
        </p:sp>
        <p:sp>
          <p:nvSpPr>
            <p:cNvPr id="21" name="Shape 141"/>
            <p:cNvSpPr txBox="1"/>
            <p:nvPr/>
          </p:nvSpPr>
          <p:spPr>
            <a:xfrm>
              <a:off x="6171128" y="2786344"/>
              <a:ext cx="1152539" cy="34632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>
                <a:lnSpc>
                  <a:spcPct val="115000"/>
                </a:lnSpc>
                <a:buClr>
                  <a:schemeClr val="dk1"/>
                </a:buClr>
                <a:buSzPct val="100000"/>
              </a:pPr>
              <a:r>
                <a:rPr lang="en-US" sz="900" dirty="0" smtClean="0">
                  <a:solidFill>
                    <a:srgbClr val="2F964F"/>
                  </a:solidFill>
                  <a:latin typeface="Proxima nova"/>
                  <a:cs typeface="Proxima nova"/>
                </a:rPr>
                <a:t>ROOM PARENTS</a:t>
              </a:r>
            </a:p>
          </p:txBody>
        </p:sp>
        <p:sp>
          <p:nvSpPr>
            <p:cNvPr id="22" name="Shape 141"/>
            <p:cNvSpPr txBox="1"/>
            <p:nvPr/>
          </p:nvSpPr>
          <p:spPr>
            <a:xfrm>
              <a:off x="6197016" y="3168830"/>
              <a:ext cx="1736251" cy="35981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>
                <a:lnSpc>
                  <a:spcPct val="115000"/>
                </a:lnSpc>
                <a:buClr>
                  <a:schemeClr val="dk1"/>
                </a:buClr>
                <a:buSzPct val="100000"/>
              </a:pPr>
              <a:r>
                <a:rPr lang="en-US" sz="900" dirty="0">
                  <a:solidFill>
                    <a:srgbClr val="2F964F"/>
                  </a:solidFill>
                  <a:latin typeface="Proxima nova"/>
                  <a:cs typeface="Proxima nova"/>
                </a:rPr>
                <a:t>EDUCATION PROFESSORS</a:t>
              </a:r>
            </a:p>
          </p:txBody>
        </p:sp>
        <p:sp>
          <p:nvSpPr>
            <p:cNvPr id="23" name="Shape 141"/>
            <p:cNvSpPr txBox="1"/>
            <p:nvPr/>
          </p:nvSpPr>
          <p:spPr>
            <a:xfrm>
              <a:off x="6171128" y="3545578"/>
              <a:ext cx="1651583" cy="37424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>
                <a:lnSpc>
                  <a:spcPct val="115000"/>
                </a:lnSpc>
                <a:buClr>
                  <a:schemeClr val="dk1"/>
                </a:buClr>
                <a:buSzPct val="100000"/>
              </a:pPr>
              <a:r>
                <a:rPr lang="en-US" sz="900" dirty="0" smtClean="0">
                  <a:solidFill>
                    <a:srgbClr val="2F964F"/>
                  </a:solidFill>
                  <a:latin typeface="Proxima nova"/>
                  <a:cs typeface="Proxima nova"/>
                </a:rPr>
                <a:t>AND MANY MORE!</a:t>
              </a:r>
            </a:p>
          </p:txBody>
        </p:sp>
        <p:sp>
          <p:nvSpPr>
            <p:cNvPr id="24" name="Shape 141"/>
            <p:cNvSpPr txBox="1"/>
            <p:nvPr/>
          </p:nvSpPr>
          <p:spPr>
            <a:xfrm>
              <a:off x="1477142" y="3560008"/>
              <a:ext cx="1858725" cy="35981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>
                <a:lnSpc>
                  <a:spcPct val="115000"/>
                </a:lnSpc>
                <a:buClr>
                  <a:schemeClr val="dk1"/>
                </a:buClr>
                <a:buSzPct val="100000"/>
              </a:pPr>
              <a:r>
                <a:rPr lang="en-US" sz="900" dirty="0" smtClean="0">
                  <a:solidFill>
                    <a:srgbClr val="2F964F"/>
                  </a:solidFill>
                  <a:latin typeface="Proxima nova"/>
                  <a:cs typeface="Proxima nova"/>
                </a:rPr>
                <a:t>OFFICE MANAGERS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071" y="1548497"/>
            <a:ext cx="2879836" cy="324066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425" y="325"/>
            <a:ext cx="7251175" cy="5142850"/>
          </a:xfrm>
          <a:prstGeom prst="rect">
            <a:avLst/>
          </a:prstGeom>
        </p:spPr>
      </p:pic>
      <p:sp>
        <p:nvSpPr>
          <p:cNvPr id="4" name="Shape 28"/>
          <p:cNvSpPr txBox="1">
            <a:spLocks/>
          </p:cNvSpPr>
          <p:nvPr/>
        </p:nvSpPr>
        <p:spPr>
          <a:xfrm>
            <a:off x="795867" y="1609546"/>
            <a:ext cx="3623733" cy="1057454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00000"/>
              <a:buNone/>
              <a:defRPr sz="18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400" dirty="0" smtClean="0">
                <a:solidFill>
                  <a:srgbClr val="285DA9"/>
                </a:solidFill>
                <a:latin typeface="Proxima nova"/>
                <a:cs typeface="Proxima nova"/>
              </a:rPr>
              <a:t>Is this your communication strategy?</a:t>
            </a:r>
            <a:endParaRPr lang="en" sz="2400" dirty="0" smtClean="0">
              <a:solidFill>
                <a:srgbClr val="285DA9"/>
              </a:solidFill>
              <a:latin typeface="Proxima nova"/>
              <a:cs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16570406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108" y="-86182"/>
            <a:ext cx="4168026" cy="8336048"/>
          </a:xfrm>
          <a:prstGeom prst="rect">
            <a:avLst/>
          </a:prstGeom>
        </p:spPr>
      </p:pic>
      <p:sp>
        <p:nvSpPr>
          <p:cNvPr id="25" name="Shape 28"/>
          <p:cNvSpPr txBox="1">
            <a:spLocks/>
          </p:cNvSpPr>
          <p:nvPr/>
        </p:nvSpPr>
        <p:spPr>
          <a:xfrm>
            <a:off x="698501" y="1496465"/>
            <a:ext cx="4254499" cy="137675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00000"/>
              <a:buNone/>
              <a:defRPr sz="18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 smtClean="0">
                <a:solidFill>
                  <a:srgbClr val="3B73D4"/>
                </a:solidFill>
                <a:latin typeface="Proxima nova"/>
                <a:cs typeface="Proxima nova"/>
              </a:rPr>
              <a:t>Question:</a:t>
            </a:r>
            <a:endParaRPr lang="en" dirty="0" smtClean="0">
              <a:solidFill>
                <a:srgbClr val="3B73D4"/>
              </a:solidFill>
              <a:latin typeface="Proxima nova"/>
              <a:cs typeface="Proxima nova"/>
            </a:endParaRPr>
          </a:p>
          <a:p>
            <a:pPr>
              <a:spcBef>
                <a:spcPts val="0"/>
              </a:spcBef>
            </a:pPr>
            <a:r>
              <a:rPr lang="en-US" sz="2400" dirty="0" smtClean="0">
                <a:solidFill>
                  <a:srgbClr val="3B73D4"/>
                </a:solidFill>
                <a:latin typeface="Proxima nova"/>
                <a:cs typeface="Proxima nova"/>
              </a:rPr>
              <a:t>How could you benefit</a:t>
            </a:r>
            <a:br>
              <a:rPr lang="en-US" sz="2400" dirty="0" smtClean="0">
                <a:solidFill>
                  <a:srgbClr val="3B73D4"/>
                </a:solidFill>
                <a:latin typeface="Proxima nova"/>
                <a:cs typeface="Proxima nova"/>
              </a:rPr>
            </a:br>
            <a:r>
              <a:rPr lang="en-US" sz="2400" dirty="0" smtClean="0">
                <a:solidFill>
                  <a:srgbClr val="3B73D4"/>
                </a:solidFill>
                <a:latin typeface="Proxima nova"/>
                <a:cs typeface="Proxima nova"/>
              </a:rPr>
              <a:t>from using Remind?</a:t>
            </a:r>
            <a:endParaRPr lang="en" sz="2400" dirty="0" smtClean="0">
              <a:solidFill>
                <a:srgbClr val="3B73D4"/>
              </a:solidFill>
              <a:latin typeface="Proxima nova"/>
              <a:cs typeface="Proxima nova"/>
            </a:endParaRPr>
          </a:p>
          <a:p>
            <a:pPr>
              <a:spcBef>
                <a:spcPts val="0"/>
              </a:spcBef>
            </a:pPr>
            <a:endParaRPr lang="en" sz="1100" b="1" dirty="0">
              <a:latin typeface="Proxima nova"/>
              <a:cs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2488875477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28"/>
          <p:cNvSpPr txBox="1">
            <a:spLocks/>
          </p:cNvSpPr>
          <p:nvPr/>
        </p:nvSpPr>
        <p:spPr>
          <a:xfrm>
            <a:off x="0" y="407279"/>
            <a:ext cx="9143999" cy="1463854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00000"/>
              <a:buNone/>
              <a:defRPr sz="18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>
              <a:spcBef>
                <a:spcPts val="0"/>
              </a:spcBef>
            </a:pPr>
            <a:r>
              <a:rPr lang="en" sz="2400" dirty="0" smtClean="0">
                <a:solidFill>
                  <a:srgbClr val="3B73D4"/>
                </a:solidFill>
                <a:latin typeface="Proxima nova"/>
                <a:cs typeface="Proxima nova"/>
              </a:rPr>
              <a:t>Remind is built on teacher feedback.</a:t>
            </a:r>
          </a:p>
          <a:p>
            <a:pPr>
              <a:spcBef>
                <a:spcPts val="0"/>
              </a:spcBef>
            </a:pPr>
            <a:r>
              <a:rPr lang="en" dirty="0" smtClean="0">
                <a:solidFill>
                  <a:srgbClr val="3B73D4"/>
                </a:solidFill>
                <a:latin typeface="Proxima nova"/>
                <a:cs typeface="Proxima nova"/>
              </a:rPr>
              <a:t>Join our community of teachers</a:t>
            </a:r>
            <a:r>
              <a:rPr lang="en" dirty="0" smtClean="0">
                <a:solidFill>
                  <a:srgbClr val="36B2FF"/>
                </a:solidFill>
                <a:latin typeface="Proxima nova"/>
                <a:cs typeface="Proxima nova"/>
              </a:rPr>
              <a:t>.</a:t>
            </a:r>
          </a:p>
          <a:p>
            <a:pPr lvl="0">
              <a:spcBef>
                <a:spcPts val="0"/>
              </a:spcBef>
            </a:pPr>
            <a:endParaRPr lang="en-US" sz="1200" dirty="0" smtClean="0">
              <a:solidFill>
                <a:srgbClr val="474D4F"/>
              </a:solidFill>
              <a:latin typeface="Proxima nova"/>
              <a:cs typeface="Proxima nova"/>
            </a:endParaRPr>
          </a:p>
          <a:p>
            <a:pPr lvl="0">
              <a:spcBef>
                <a:spcPts val="0"/>
              </a:spcBef>
            </a:pPr>
            <a:endParaRPr lang="en-US" sz="1200" dirty="0" smtClean="0">
              <a:solidFill>
                <a:srgbClr val="474D4F"/>
              </a:solidFill>
              <a:latin typeface="Proxima nova"/>
              <a:cs typeface="Proxima nova"/>
            </a:endParaRPr>
          </a:p>
          <a:p>
            <a:pPr lvl="0">
              <a:spcBef>
                <a:spcPts val="0"/>
              </a:spcBef>
            </a:pPr>
            <a:r>
              <a:rPr lang="en" sz="1200" dirty="0" smtClean="0">
                <a:solidFill>
                  <a:srgbClr val="474D4F"/>
                </a:solidFill>
                <a:latin typeface="Proxima nova"/>
                <a:cs typeface="Proxima nova"/>
              </a:rPr>
              <a:t>Share </a:t>
            </a:r>
            <a:r>
              <a:rPr lang="en" sz="1200" dirty="0">
                <a:solidFill>
                  <a:srgbClr val="474D4F"/>
                </a:solidFill>
                <a:latin typeface="Proxima nova"/>
                <a:cs typeface="Proxima nova"/>
              </a:rPr>
              <a:t>tips, feedback and </a:t>
            </a:r>
            <a:r>
              <a:rPr lang="en" sz="1200" dirty="0" smtClean="0">
                <a:solidFill>
                  <a:srgbClr val="474D4F"/>
                </a:solidFill>
                <a:latin typeface="Proxima nova"/>
                <a:cs typeface="Proxima nova"/>
              </a:rPr>
              <a:t>feature</a:t>
            </a:r>
            <a:r>
              <a:rPr lang="en-US" sz="1200" dirty="0" smtClean="0">
                <a:solidFill>
                  <a:srgbClr val="474D4F"/>
                </a:solidFill>
                <a:latin typeface="Proxima nova"/>
                <a:cs typeface="Proxima nova"/>
              </a:rPr>
              <a:t> </a:t>
            </a:r>
            <a:r>
              <a:rPr lang="en" sz="1200" dirty="0" smtClean="0">
                <a:solidFill>
                  <a:srgbClr val="474D4F"/>
                </a:solidFill>
                <a:latin typeface="Proxima nova"/>
                <a:cs typeface="Proxima nova"/>
              </a:rPr>
              <a:t>requests</a:t>
            </a:r>
            <a:r>
              <a:rPr lang="en-US" sz="1200" dirty="0" smtClean="0">
                <a:solidFill>
                  <a:srgbClr val="474D4F"/>
                </a:solidFill>
                <a:latin typeface="Proxima nova"/>
                <a:cs typeface="Proxima nova"/>
              </a:rPr>
              <a:t> </a:t>
            </a:r>
            <a:r>
              <a:rPr lang="en" sz="1200" dirty="0">
                <a:solidFill>
                  <a:srgbClr val="474D4F"/>
                </a:solidFill>
                <a:latin typeface="Proxima nova"/>
                <a:cs typeface="Proxima nova"/>
              </a:rPr>
              <a:t>by joining us on:</a:t>
            </a:r>
          </a:p>
          <a:p>
            <a:pPr>
              <a:spcBef>
                <a:spcPts val="0"/>
              </a:spcBef>
            </a:pPr>
            <a:endParaRPr lang="en" dirty="0" smtClean="0">
              <a:solidFill>
                <a:srgbClr val="36B2FF"/>
              </a:solidFill>
              <a:latin typeface="Proxima nova"/>
              <a:cs typeface="Proxima nova"/>
            </a:endParaRPr>
          </a:p>
          <a:p>
            <a:pPr>
              <a:spcBef>
                <a:spcPts val="0"/>
              </a:spcBef>
            </a:pPr>
            <a:endParaRPr lang="en" sz="1100" b="1" dirty="0">
              <a:latin typeface="Proxima nova"/>
              <a:cs typeface="Proxima nova"/>
            </a:endParaRPr>
          </a:p>
        </p:txBody>
      </p:sp>
      <p:sp>
        <p:nvSpPr>
          <p:cNvPr id="14" name="Shape 28"/>
          <p:cNvSpPr txBox="1">
            <a:spLocks/>
          </p:cNvSpPr>
          <p:nvPr/>
        </p:nvSpPr>
        <p:spPr>
          <a:xfrm>
            <a:off x="1812312" y="3167851"/>
            <a:ext cx="1202266" cy="371655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00000"/>
              <a:buNone/>
              <a:defRPr sz="18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 lvl="0">
              <a:spcBef>
                <a:spcPts val="0"/>
              </a:spcBef>
            </a:pPr>
            <a:r>
              <a:rPr lang="en-US" sz="1200" dirty="0" smtClean="0">
                <a:solidFill>
                  <a:srgbClr val="3B73D4"/>
                </a:solidFill>
                <a:latin typeface="Proxima nova"/>
                <a:cs typeface="Proxima nova"/>
              </a:rPr>
              <a:t>RemindHQ</a:t>
            </a:r>
            <a:endParaRPr lang="en" sz="1200" dirty="0" smtClean="0">
              <a:solidFill>
                <a:srgbClr val="3B73D4"/>
              </a:solidFill>
              <a:latin typeface="Proxima nova"/>
              <a:cs typeface="Proxima nova"/>
            </a:endParaRPr>
          </a:p>
          <a:p>
            <a:pPr>
              <a:spcBef>
                <a:spcPts val="0"/>
              </a:spcBef>
            </a:pPr>
            <a:endParaRPr lang="en" sz="1100" b="1" dirty="0">
              <a:latin typeface="Proxima nova"/>
              <a:cs typeface="Proxima nova"/>
            </a:endParaRPr>
          </a:p>
        </p:txBody>
      </p:sp>
      <p:sp>
        <p:nvSpPr>
          <p:cNvPr id="15" name="Shape 28"/>
          <p:cNvSpPr txBox="1">
            <a:spLocks/>
          </p:cNvSpPr>
          <p:nvPr/>
        </p:nvSpPr>
        <p:spPr>
          <a:xfrm>
            <a:off x="3250754" y="3167851"/>
            <a:ext cx="1202266" cy="371655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00000"/>
              <a:buNone/>
              <a:defRPr sz="18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 lvl="0">
              <a:spcBef>
                <a:spcPts val="0"/>
              </a:spcBef>
            </a:pPr>
            <a:r>
              <a:rPr lang="en-US" sz="1200" dirty="0" smtClean="0">
                <a:solidFill>
                  <a:srgbClr val="3B73D4"/>
                </a:solidFill>
                <a:latin typeface="Proxima nova"/>
                <a:cs typeface="Proxima nova"/>
              </a:rPr>
              <a:t>@RemindHQ</a:t>
            </a:r>
            <a:endParaRPr lang="en" sz="1200" b="1" dirty="0">
              <a:solidFill>
                <a:srgbClr val="3B73D4"/>
              </a:solidFill>
              <a:latin typeface="Proxima nova"/>
              <a:cs typeface="Proxima nova"/>
            </a:endParaRPr>
          </a:p>
        </p:txBody>
      </p:sp>
      <p:sp>
        <p:nvSpPr>
          <p:cNvPr id="19" name="Shape 28"/>
          <p:cNvSpPr txBox="1">
            <a:spLocks/>
          </p:cNvSpPr>
          <p:nvPr/>
        </p:nvSpPr>
        <p:spPr>
          <a:xfrm>
            <a:off x="4690979" y="3167851"/>
            <a:ext cx="1202266" cy="371655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00000"/>
              <a:buNone/>
              <a:defRPr sz="18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 lvl="0">
              <a:spcBef>
                <a:spcPts val="0"/>
              </a:spcBef>
            </a:pPr>
            <a:r>
              <a:rPr lang="en-US" sz="1200" dirty="0" smtClean="0">
                <a:solidFill>
                  <a:srgbClr val="3B73D4"/>
                </a:solidFill>
                <a:latin typeface="Proxima nova"/>
                <a:cs typeface="Proxima nova"/>
              </a:rPr>
              <a:t>RemindHQ</a:t>
            </a:r>
            <a:endParaRPr lang="en" sz="1200" dirty="0" smtClean="0">
              <a:solidFill>
                <a:srgbClr val="3B73D4"/>
              </a:solidFill>
              <a:latin typeface="Proxima nova"/>
              <a:cs typeface="Proxima nova"/>
            </a:endParaRPr>
          </a:p>
          <a:p>
            <a:pPr>
              <a:spcBef>
                <a:spcPts val="0"/>
              </a:spcBef>
            </a:pPr>
            <a:endParaRPr lang="en" sz="1100" b="1" dirty="0">
              <a:latin typeface="Proxima nova"/>
              <a:cs typeface="Proxima nova"/>
            </a:endParaRPr>
          </a:p>
        </p:txBody>
      </p:sp>
      <p:sp>
        <p:nvSpPr>
          <p:cNvPr id="20" name="Shape 28"/>
          <p:cNvSpPr txBox="1">
            <a:spLocks/>
          </p:cNvSpPr>
          <p:nvPr/>
        </p:nvSpPr>
        <p:spPr>
          <a:xfrm>
            <a:off x="6129421" y="3167851"/>
            <a:ext cx="1202266" cy="371655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00000"/>
              <a:buNone/>
              <a:defRPr sz="18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 lvl="0">
              <a:spcBef>
                <a:spcPts val="0"/>
              </a:spcBef>
            </a:pPr>
            <a:r>
              <a:rPr lang="en-US" sz="1200" dirty="0" smtClean="0">
                <a:solidFill>
                  <a:srgbClr val="3B73D4"/>
                </a:solidFill>
                <a:latin typeface="Proxima nova"/>
                <a:cs typeface="Proxima nova"/>
              </a:rPr>
              <a:t>@RemindHQ</a:t>
            </a:r>
            <a:endParaRPr lang="en" sz="1200" b="1" dirty="0">
              <a:solidFill>
                <a:srgbClr val="3B73D4"/>
              </a:solidFill>
              <a:latin typeface="Proxima nova"/>
              <a:cs typeface="Proxima nova"/>
            </a:endParaRPr>
          </a:p>
        </p:txBody>
      </p:sp>
      <p:sp>
        <p:nvSpPr>
          <p:cNvPr id="22" name="Shape 28"/>
          <p:cNvSpPr txBox="1">
            <a:spLocks/>
          </p:cNvSpPr>
          <p:nvPr/>
        </p:nvSpPr>
        <p:spPr>
          <a:xfrm>
            <a:off x="0" y="3832924"/>
            <a:ext cx="9143999" cy="1463854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00000"/>
              <a:buNone/>
              <a:defRPr sz="18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 lvl="0">
              <a:spcBef>
                <a:spcPts val="0"/>
              </a:spcBef>
            </a:pPr>
            <a:r>
              <a:rPr lang="en-US" sz="1200" dirty="0" smtClean="0">
                <a:solidFill>
                  <a:srgbClr val="474D4F"/>
                </a:solidFill>
                <a:latin typeface="Proxima nova"/>
                <a:cs typeface="Proxima nova"/>
              </a:rPr>
              <a:t>Got a question about your account? Get in touch with us:</a:t>
            </a:r>
          </a:p>
          <a:p>
            <a:pPr lvl="0">
              <a:spcBef>
                <a:spcPts val="0"/>
              </a:spcBef>
            </a:pPr>
            <a:r>
              <a:rPr lang="en-US" sz="1200" u="sng" dirty="0" smtClean="0">
                <a:solidFill>
                  <a:srgbClr val="3B73D4"/>
                </a:solidFill>
                <a:latin typeface="Proxima nova"/>
                <a:cs typeface="Proxima nova"/>
              </a:rPr>
              <a:t>contact@remind.com</a:t>
            </a:r>
            <a:endParaRPr lang="en" sz="1200" u="sng" dirty="0">
              <a:solidFill>
                <a:srgbClr val="3B73D4"/>
              </a:solidFill>
              <a:latin typeface="Proxima nova"/>
              <a:cs typeface="Proxima nova"/>
            </a:endParaRPr>
          </a:p>
          <a:p>
            <a:pPr>
              <a:spcBef>
                <a:spcPts val="0"/>
              </a:spcBef>
            </a:pPr>
            <a:endParaRPr lang="en" dirty="0" smtClean="0">
              <a:solidFill>
                <a:srgbClr val="36B2FF"/>
              </a:solidFill>
              <a:latin typeface="Proxima nova"/>
              <a:cs typeface="Proxima nova"/>
            </a:endParaRPr>
          </a:p>
          <a:p>
            <a:pPr>
              <a:spcBef>
                <a:spcPts val="0"/>
              </a:spcBef>
            </a:pPr>
            <a:endParaRPr lang="en" sz="1100" b="1" dirty="0">
              <a:latin typeface="Proxima nova"/>
              <a:cs typeface="Proxima nov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246" y="2034016"/>
            <a:ext cx="1133835" cy="11338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159" y="2034016"/>
            <a:ext cx="1133835" cy="11338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653" y="2034016"/>
            <a:ext cx="1124541" cy="11338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852" y="2034016"/>
            <a:ext cx="1133835" cy="113383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368" y="1447034"/>
            <a:ext cx="6747092" cy="2284282"/>
          </a:xfrm>
          <a:prstGeom prst="rect">
            <a:avLst/>
          </a:prstGeom>
        </p:spPr>
      </p:pic>
      <p:sp>
        <p:nvSpPr>
          <p:cNvPr id="6" name="Shape 28"/>
          <p:cNvSpPr txBox="1">
            <a:spLocks/>
          </p:cNvSpPr>
          <p:nvPr/>
        </p:nvSpPr>
        <p:spPr>
          <a:xfrm>
            <a:off x="0" y="407279"/>
            <a:ext cx="9143999" cy="980672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00000"/>
              <a:buNone/>
              <a:defRPr sz="18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400" dirty="0" smtClean="0">
                <a:solidFill>
                  <a:srgbClr val="285DA9"/>
                </a:solidFill>
                <a:latin typeface="Proxima nova"/>
                <a:cs typeface="Proxima nova"/>
              </a:rPr>
              <a:t>Meet students where they are</a:t>
            </a:r>
            <a:endParaRPr lang="en" sz="2400" dirty="0" smtClean="0">
              <a:solidFill>
                <a:srgbClr val="285DA9"/>
              </a:solidFill>
              <a:latin typeface="Proxima nova"/>
              <a:cs typeface="Proxima nova"/>
            </a:endParaRPr>
          </a:p>
        </p:txBody>
      </p:sp>
      <p:sp>
        <p:nvSpPr>
          <p:cNvPr id="18" name="Text Placeholder 2"/>
          <p:cNvSpPr txBox="1">
            <a:spLocks/>
          </p:cNvSpPr>
          <p:nvPr/>
        </p:nvSpPr>
        <p:spPr>
          <a:xfrm>
            <a:off x="1324615" y="2714083"/>
            <a:ext cx="2161176" cy="554301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00000"/>
              <a:buNone/>
              <a:defRPr sz="18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r>
              <a:rPr lang="en-US" sz="900" dirty="0" smtClean="0">
                <a:solidFill>
                  <a:srgbClr val="2F964F"/>
                </a:solidFill>
                <a:latin typeface="Proxima Nova"/>
                <a:cs typeface="Proxima Nova"/>
              </a:rPr>
              <a:t>OF WORLD’S POPULATION OWN</a:t>
            </a:r>
            <a:r>
              <a:rPr lang="en-US" sz="900" dirty="0" smtClean="0">
                <a:solidFill>
                  <a:srgbClr val="36B2FF"/>
                </a:solidFill>
                <a:latin typeface="Proxima Nova"/>
                <a:cs typeface="Proxima Nova"/>
              </a:rPr>
              <a:t/>
            </a:r>
            <a:br>
              <a:rPr lang="en-US" sz="900" dirty="0" smtClean="0">
                <a:solidFill>
                  <a:srgbClr val="36B2FF"/>
                </a:solidFill>
                <a:latin typeface="Proxima Nova"/>
                <a:cs typeface="Proxima Nova"/>
              </a:rPr>
            </a:br>
            <a:r>
              <a:rPr lang="en-US" sz="1200" dirty="0" smtClean="0">
                <a:solidFill>
                  <a:srgbClr val="363C3F"/>
                </a:solidFill>
                <a:latin typeface="Proxima Nova"/>
                <a:cs typeface="Proxima Nova"/>
              </a:rPr>
              <a:t>a mobile phone</a:t>
            </a:r>
            <a:endParaRPr lang="en-US" sz="1200" dirty="0">
              <a:solidFill>
                <a:srgbClr val="363C3F"/>
              </a:solidFill>
              <a:latin typeface="Proxima Nova"/>
              <a:cs typeface="Proxima Nova"/>
            </a:endParaRPr>
          </a:p>
        </p:txBody>
      </p:sp>
      <p:sp>
        <p:nvSpPr>
          <p:cNvPr id="20" name="Text Placeholder 2"/>
          <p:cNvSpPr txBox="1">
            <a:spLocks/>
          </p:cNvSpPr>
          <p:nvPr/>
        </p:nvSpPr>
        <p:spPr>
          <a:xfrm>
            <a:off x="3532300" y="2714083"/>
            <a:ext cx="2161176" cy="554301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00000"/>
              <a:buNone/>
              <a:defRPr sz="18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r>
              <a:rPr lang="en-US" sz="900" dirty="0" smtClean="0">
                <a:solidFill>
                  <a:srgbClr val="2F964F"/>
                </a:solidFill>
                <a:latin typeface="Proxima Nova"/>
                <a:cs typeface="Proxima Nova"/>
              </a:rPr>
              <a:t>OF AMERICAN STUDENTS USE</a:t>
            </a:r>
            <a:r>
              <a:rPr lang="en-US" sz="900" dirty="0" smtClean="0">
                <a:solidFill>
                  <a:srgbClr val="85C140"/>
                </a:solidFill>
                <a:latin typeface="Proxima Nova"/>
                <a:cs typeface="Proxima Nova"/>
              </a:rPr>
              <a:t/>
            </a:r>
            <a:br>
              <a:rPr lang="en-US" sz="900" dirty="0" smtClean="0">
                <a:solidFill>
                  <a:srgbClr val="85C140"/>
                </a:solidFill>
                <a:latin typeface="Proxima Nova"/>
                <a:cs typeface="Proxima Nova"/>
              </a:rPr>
            </a:br>
            <a:r>
              <a:rPr lang="en-US" sz="1200" dirty="0" smtClean="0">
                <a:solidFill>
                  <a:srgbClr val="363C3F"/>
                </a:solidFill>
                <a:latin typeface="Proxima Nova"/>
                <a:cs typeface="Proxima Nova"/>
              </a:rPr>
              <a:t>text </a:t>
            </a:r>
            <a:r>
              <a:rPr lang="en-US" sz="1200" dirty="0">
                <a:solidFill>
                  <a:srgbClr val="363C3F"/>
                </a:solidFill>
                <a:latin typeface="Proxima Nova"/>
                <a:cs typeface="Proxima Nova"/>
              </a:rPr>
              <a:t>m</a:t>
            </a:r>
            <a:r>
              <a:rPr lang="en-US" sz="1200" dirty="0" smtClean="0">
                <a:solidFill>
                  <a:srgbClr val="363C3F"/>
                </a:solidFill>
                <a:latin typeface="Proxima Nova"/>
                <a:cs typeface="Proxima Nova"/>
              </a:rPr>
              <a:t>essages</a:t>
            </a:r>
            <a:endParaRPr lang="en-US" sz="1200" dirty="0">
              <a:solidFill>
                <a:srgbClr val="363C3F"/>
              </a:solidFill>
              <a:latin typeface="Proxima Nova"/>
              <a:cs typeface="Proxima Nova"/>
            </a:endParaRPr>
          </a:p>
        </p:txBody>
      </p:sp>
      <p:sp>
        <p:nvSpPr>
          <p:cNvPr id="28" name="Text Placeholder 2"/>
          <p:cNvSpPr txBox="1">
            <a:spLocks/>
          </p:cNvSpPr>
          <p:nvPr/>
        </p:nvSpPr>
        <p:spPr>
          <a:xfrm>
            <a:off x="5747549" y="2714083"/>
            <a:ext cx="2161176" cy="554301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00000"/>
              <a:buNone/>
              <a:defRPr sz="18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r>
              <a:rPr lang="en-US" sz="900" dirty="0" smtClean="0">
                <a:solidFill>
                  <a:srgbClr val="2F964F"/>
                </a:solidFill>
                <a:latin typeface="Proxima Nova"/>
                <a:cs typeface="Proxima Nova"/>
              </a:rPr>
              <a:t>OF AMERICAN YOUTH SAY</a:t>
            </a:r>
            <a:r>
              <a:rPr lang="en-US" sz="900" dirty="0" smtClean="0">
                <a:solidFill>
                  <a:srgbClr val="85C140"/>
                </a:solidFill>
                <a:latin typeface="Proxima Nova"/>
                <a:cs typeface="Proxima Nova"/>
              </a:rPr>
              <a:t/>
            </a:r>
            <a:br>
              <a:rPr lang="en-US" sz="900" dirty="0" smtClean="0">
                <a:solidFill>
                  <a:srgbClr val="85C140"/>
                </a:solidFill>
                <a:latin typeface="Proxima Nova"/>
                <a:cs typeface="Proxima Nova"/>
              </a:rPr>
            </a:br>
            <a:r>
              <a:rPr lang="en-US" sz="1200" dirty="0">
                <a:solidFill>
                  <a:srgbClr val="363C3F"/>
                </a:solidFill>
                <a:latin typeface="Proxima Nova"/>
                <a:cs typeface="Proxima Nova"/>
              </a:rPr>
              <a:t>t</a:t>
            </a:r>
            <a:r>
              <a:rPr lang="en-US" sz="1200" dirty="0" smtClean="0">
                <a:solidFill>
                  <a:srgbClr val="363C3F"/>
                </a:solidFill>
                <a:latin typeface="Proxima Nova"/>
                <a:cs typeface="Proxima Nova"/>
              </a:rPr>
              <a:t>exting is a favorite activity</a:t>
            </a:r>
            <a:endParaRPr lang="en-US" sz="1200" dirty="0">
              <a:solidFill>
                <a:srgbClr val="363C3F"/>
              </a:solidFill>
              <a:latin typeface="Proxima Nova"/>
              <a:cs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559721137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694" y="1461318"/>
            <a:ext cx="6704898" cy="226999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142239" y="4806617"/>
            <a:ext cx="9144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 dirty="0" smtClean="0">
                <a:solidFill>
                  <a:srgbClr val="2F964F"/>
                </a:solidFill>
                <a:latin typeface="Proxima Nova Semibold"/>
                <a:cs typeface="Proxima Nova Semibold"/>
              </a:rPr>
              <a:t>SOURCE</a:t>
            </a:r>
            <a:r>
              <a:rPr lang="en-US" sz="1000" dirty="0" smtClean="0">
                <a:solidFill>
                  <a:srgbClr val="2F964F"/>
                </a:solidFill>
                <a:latin typeface="Proxima Nova Regular"/>
                <a:cs typeface="Proxima Nova Regular"/>
              </a:rPr>
              <a:t> </a:t>
            </a:r>
            <a:r>
              <a:rPr lang="en-US" sz="800" dirty="0" smtClean="0">
                <a:solidFill>
                  <a:srgbClr val="969597"/>
                </a:solidFill>
                <a:latin typeface="Proxima Nova Regular It"/>
                <a:cs typeface="Proxima Nova Regular It"/>
                <a:hlinkClick r:id="rId4" action="ppaction://hlinkfile"/>
              </a:rPr>
              <a:t>One Step at a Time: The Effects of an Early Literacy Text Messaging Program for Parents of Preschoolers</a:t>
            </a:r>
            <a:endParaRPr lang="en-US" sz="800" dirty="0">
              <a:solidFill>
                <a:srgbClr val="969597"/>
              </a:solidFill>
              <a:latin typeface="Proxima Nova Regular It"/>
              <a:cs typeface="Proxima Nova Regular It"/>
            </a:endParaRPr>
          </a:p>
        </p:txBody>
      </p:sp>
      <p:sp>
        <p:nvSpPr>
          <p:cNvPr id="6" name="Shape 28"/>
          <p:cNvSpPr txBox="1">
            <a:spLocks/>
          </p:cNvSpPr>
          <p:nvPr/>
        </p:nvSpPr>
        <p:spPr>
          <a:xfrm>
            <a:off x="0" y="407279"/>
            <a:ext cx="9143999" cy="980672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00000"/>
              <a:buNone/>
              <a:defRPr sz="18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400" dirty="0" smtClean="0">
                <a:solidFill>
                  <a:srgbClr val="285DA9"/>
                </a:solidFill>
                <a:latin typeface="Proxima nova"/>
                <a:cs typeface="Proxima nova"/>
              </a:rPr>
              <a:t>Texting parents impacts education</a:t>
            </a:r>
            <a:endParaRPr lang="en" sz="2400" dirty="0" smtClean="0">
              <a:solidFill>
                <a:srgbClr val="285DA9"/>
              </a:solidFill>
              <a:latin typeface="Proxima nova"/>
              <a:cs typeface="Proxima nova"/>
            </a:endParaRPr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rgbClr val="285DA9"/>
                </a:solidFill>
                <a:latin typeface="Proxima nova"/>
                <a:cs typeface="Proxima nova"/>
              </a:rPr>
              <a:t>Stanford</a:t>
            </a:r>
            <a:r>
              <a:rPr lang="en" dirty="0" smtClean="0">
                <a:solidFill>
                  <a:srgbClr val="285DA9"/>
                </a:solidFill>
                <a:latin typeface="Proxima nova"/>
                <a:cs typeface="Proxima nova"/>
              </a:rPr>
              <a:t> Research, Teacher-Family Communication</a:t>
            </a:r>
          </a:p>
          <a:p>
            <a:pPr>
              <a:spcBef>
                <a:spcPts val="0"/>
              </a:spcBef>
            </a:pPr>
            <a:endParaRPr lang="en" sz="1100" b="1" dirty="0">
              <a:solidFill>
                <a:srgbClr val="285DA9"/>
              </a:solidFill>
              <a:latin typeface="Proxima nova"/>
              <a:cs typeface="Proxima nova"/>
            </a:endParaRPr>
          </a:p>
        </p:txBody>
      </p:sp>
      <p:sp>
        <p:nvSpPr>
          <p:cNvPr id="18" name="Text Placeholder 2"/>
          <p:cNvSpPr txBox="1">
            <a:spLocks/>
          </p:cNvSpPr>
          <p:nvPr/>
        </p:nvSpPr>
        <p:spPr>
          <a:xfrm>
            <a:off x="3514523" y="2714083"/>
            <a:ext cx="2161176" cy="554301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00000"/>
              <a:buNone/>
              <a:defRPr sz="18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r>
              <a:rPr lang="en-US" sz="900" dirty="0" smtClean="0">
                <a:solidFill>
                  <a:srgbClr val="2F964F"/>
                </a:solidFill>
                <a:latin typeface="Proxima nova"/>
                <a:cs typeface="Proxima nova"/>
              </a:rPr>
              <a:t>INCREASED</a:t>
            </a:r>
            <a:r>
              <a:rPr lang="en-US" sz="900" dirty="0" smtClean="0">
                <a:solidFill>
                  <a:srgbClr val="36B2FF"/>
                </a:solidFill>
                <a:latin typeface="Proxima nova"/>
                <a:cs typeface="Proxima nova"/>
              </a:rPr>
              <a:t/>
            </a:r>
            <a:br>
              <a:rPr lang="en-US" sz="900" dirty="0" smtClean="0">
                <a:solidFill>
                  <a:srgbClr val="36B2FF"/>
                </a:solidFill>
                <a:latin typeface="Proxima nova"/>
                <a:cs typeface="Proxima nova"/>
              </a:rPr>
            </a:br>
            <a:r>
              <a:rPr lang="en-US" sz="1200" dirty="0" smtClean="0">
                <a:solidFill>
                  <a:srgbClr val="363C3F"/>
                </a:solidFill>
                <a:latin typeface="Proxima nova"/>
                <a:cs typeface="Proxima nova"/>
              </a:rPr>
              <a:t>parent engagement at school</a:t>
            </a:r>
            <a:endParaRPr lang="en-US" sz="1200" dirty="0">
              <a:solidFill>
                <a:srgbClr val="363C3F"/>
              </a:solidFill>
              <a:latin typeface="Proxima nova"/>
              <a:cs typeface="Proxima nova"/>
            </a:endParaRPr>
          </a:p>
        </p:txBody>
      </p:sp>
      <p:sp>
        <p:nvSpPr>
          <p:cNvPr id="19" name="Text Placeholder 2"/>
          <p:cNvSpPr txBox="1">
            <a:spLocks/>
          </p:cNvSpPr>
          <p:nvPr/>
        </p:nvSpPr>
        <p:spPr>
          <a:xfrm>
            <a:off x="1322505" y="2714083"/>
            <a:ext cx="2161176" cy="554301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00000"/>
              <a:buNone/>
              <a:defRPr sz="18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r>
              <a:rPr lang="en-US" sz="900" dirty="0" smtClean="0">
                <a:solidFill>
                  <a:srgbClr val="2F964F"/>
                </a:solidFill>
                <a:latin typeface="Proxima nova"/>
                <a:cs typeface="Proxima nova"/>
              </a:rPr>
              <a:t>INCREASED</a:t>
            </a:r>
            <a:r>
              <a:rPr lang="en-US" sz="900" dirty="0" smtClean="0">
                <a:solidFill>
                  <a:srgbClr val="36B2FF"/>
                </a:solidFill>
                <a:latin typeface="Proxima nova"/>
                <a:cs typeface="Proxima nova"/>
              </a:rPr>
              <a:t/>
            </a:r>
            <a:br>
              <a:rPr lang="en-US" sz="900" dirty="0" smtClean="0">
                <a:solidFill>
                  <a:srgbClr val="36B2FF"/>
                </a:solidFill>
                <a:latin typeface="Proxima nova"/>
                <a:cs typeface="Proxima nova"/>
              </a:rPr>
            </a:br>
            <a:r>
              <a:rPr lang="en-US" sz="1200" dirty="0" smtClean="0">
                <a:solidFill>
                  <a:srgbClr val="363C3F"/>
                </a:solidFill>
                <a:latin typeface="Proxima nova"/>
                <a:cs typeface="Proxima nova"/>
              </a:rPr>
              <a:t>parent engagement at home</a:t>
            </a:r>
            <a:endParaRPr lang="en-US" sz="1200" dirty="0">
              <a:solidFill>
                <a:srgbClr val="363C3F"/>
              </a:solidFill>
              <a:latin typeface="Proxima nova"/>
              <a:cs typeface="Proxima nova"/>
            </a:endParaRPr>
          </a:p>
        </p:txBody>
      </p:sp>
      <p:sp>
        <p:nvSpPr>
          <p:cNvPr id="20" name="Text Placeholder 2"/>
          <p:cNvSpPr txBox="1">
            <a:spLocks/>
          </p:cNvSpPr>
          <p:nvPr/>
        </p:nvSpPr>
        <p:spPr>
          <a:xfrm>
            <a:off x="5711018" y="2714083"/>
            <a:ext cx="2161176" cy="554301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00000"/>
              <a:buNone/>
              <a:defRPr sz="18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r>
              <a:rPr lang="en-US" sz="900" dirty="0" smtClean="0">
                <a:solidFill>
                  <a:srgbClr val="2F964F"/>
                </a:solidFill>
                <a:latin typeface="Proxima nova"/>
                <a:cs typeface="Proxima nova"/>
              </a:rPr>
              <a:t>INCREASED</a:t>
            </a:r>
            <a:r>
              <a:rPr lang="en-US" sz="900" dirty="0" smtClean="0">
                <a:solidFill>
                  <a:srgbClr val="36B2FF"/>
                </a:solidFill>
                <a:latin typeface="Proxima nova"/>
                <a:cs typeface="Proxima nova"/>
              </a:rPr>
              <a:t/>
            </a:r>
            <a:br>
              <a:rPr lang="en-US" sz="900" dirty="0" smtClean="0">
                <a:solidFill>
                  <a:srgbClr val="36B2FF"/>
                </a:solidFill>
                <a:latin typeface="Proxima nova"/>
                <a:cs typeface="Proxima nova"/>
              </a:rPr>
            </a:br>
            <a:r>
              <a:rPr lang="en-US" sz="1200" dirty="0" smtClean="0">
                <a:solidFill>
                  <a:srgbClr val="363C3F"/>
                </a:solidFill>
                <a:latin typeface="Proxima nova"/>
                <a:cs typeface="Proxima nova"/>
              </a:rPr>
              <a:t>student literacy</a:t>
            </a:r>
            <a:endParaRPr lang="en-US" sz="1200" dirty="0">
              <a:solidFill>
                <a:srgbClr val="363C3F"/>
              </a:solidFill>
              <a:latin typeface="Proxima nova"/>
              <a:cs typeface="Proxima nova"/>
            </a:endParaRP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839" y="-262466"/>
            <a:ext cx="9530798" cy="5857470"/>
          </a:xfrm>
          <a:prstGeom prst="rect">
            <a:avLst/>
          </a:prstGeom>
        </p:spPr>
      </p:pic>
      <p:sp>
        <p:nvSpPr>
          <p:cNvPr id="12" name="Text Placeholder 2"/>
          <p:cNvSpPr txBox="1">
            <a:spLocks/>
          </p:cNvSpPr>
          <p:nvPr/>
        </p:nvSpPr>
        <p:spPr>
          <a:xfrm>
            <a:off x="984361" y="1067887"/>
            <a:ext cx="2436974" cy="65826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00000"/>
              <a:buNone/>
              <a:defRPr sz="18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 algn="l"/>
            <a:r>
              <a:rPr lang="en-US" sz="900" dirty="0" smtClean="0">
                <a:solidFill>
                  <a:srgbClr val="2F964F"/>
                </a:solidFill>
                <a:latin typeface="Proxima Nova"/>
                <a:cs typeface="Proxima Nova"/>
              </a:rPr>
              <a:t>SAFE</a:t>
            </a:r>
            <a:r>
              <a:rPr lang="en-US" sz="900" dirty="0" smtClean="0">
                <a:solidFill>
                  <a:srgbClr val="36B2FF"/>
                </a:solidFill>
                <a:latin typeface="Proxima Nova"/>
                <a:cs typeface="Proxima Nova"/>
              </a:rPr>
              <a:t/>
            </a:r>
            <a:br>
              <a:rPr lang="en-US" sz="900" dirty="0" smtClean="0">
                <a:solidFill>
                  <a:srgbClr val="36B2FF"/>
                </a:solidFill>
                <a:latin typeface="Proxima Nova"/>
                <a:cs typeface="Proxima Nova"/>
              </a:rPr>
            </a:br>
            <a:r>
              <a:rPr lang="en-US" sz="1200" dirty="0" smtClean="0">
                <a:solidFill>
                  <a:srgbClr val="363C3F"/>
                </a:solidFill>
                <a:latin typeface="Proxima Nova"/>
                <a:cs typeface="Proxima Nova"/>
              </a:rPr>
              <a:t>Teachers never see students’ phone numbers, and students never see theirs.</a:t>
            </a:r>
            <a:endParaRPr lang="en-US" sz="1200" dirty="0">
              <a:solidFill>
                <a:srgbClr val="363C3F"/>
              </a:solidFill>
              <a:latin typeface="Proxima Nova"/>
              <a:cs typeface="Proxima Nova"/>
            </a:endParaRPr>
          </a:p>
        </p:txBody>
      </p:sp>
      <p:pic>
        <p:nvPicPr>
          <p:cNvPr id="11" name="Picture 10" descr="safety.a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70" y="1227226"/>
            <a:ext cx="426358" cy="426358"/>
          </a:xfrm>
          <a:prstGeom prst="rect">
            <a:avLst/>
          </a:prstGeom>
        </p:spPr>
      </p:pic>
      <p:sp>
        <p:nvSpPr>
          <p:cNvPr id="6" name="Text Placeholder 2"/>
          <p:cNvSpPr txBox="1">
            <a:spLocks/>
          </p:cNvSpPr>
          <p:nvPr/>
        </p:nvSpPr>
        <p:spPr>
          <a:xfrm>
            <a:off x="3893257" y="1067888"/>
            <a:ext cx="2436974" cy="658268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00000"/>
              <a:buNone/>
              <a:defRPr sz="18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 algn="l"/>
            <a:r>
              <a:rPr lang="en-US" sz="900" dirty="0" smtClean="0">
                <a:solidFill>
                  <a:srgbClr val="2F964F"/>
                </a:solidFill>
                <a:latin typeface="Proxima Nova"/>
                <a:cs typeface="Proxima Nova"/>
              </a:rPr>
              <a:t>SIMPLE</a:t>
            </a:r>
            <a:r>
              <a:rPr lang="en-US" sz="900" dirty="0">
                <a:solidFill>
                  <a:srgbClr val="36B2FF"/>
                </a:solidFill>
                <a:latin typeface="Proxima Nova"/>
                <a:cs typeface="Proxima Nova"/>
              </a:rPr>
              <a:t/>
            </a:r>
            <a:br>
              <a:rPr lang="en-US" sz="900" dirty="0">
                <a:solidFill>
                  <a:srgbClr val="36B2FF"/>
                </a:solidFill>
                <a:latin typeface="Proxima Nova"/>
                <a:cs typeface="Proxima Nova"/>
              </a:rPr>
            </a:br>
            <a:r>
              <a:rPr lang="en-US" sz="1200" dirty="0" smtClean="0">
                <a:solidFill>
                  <a:srgbClr val="363C3F"/>
                </a:solidFill>
                <a:latin typeface="Proxima Nova"/>
                <a:cs typeface="Proxima Nova"/>
              </a:rPr>
              <a:t>Sign up in 15 seconds on</a:t>
            </a:r>
            <a:br>
              <a:rPr lang="en-US" sz="1200" dirty="0" smtClean="0">
                <a:solidFill>
                  <a:srgbClr val="363C3F"/>
                </a:solidFill>
                <a:latin typeface="Proxima Nova"/>
                <a:cs typeface="Proxima Nova"/>
              </a:rPr>
            </a:br>
            <a:r>
              <a:rPr lang="en-US" sz="1200" dirty="0" smtClean="0">
                <a:solidFill>
                  <a:srgbClr val="363C3F"/>
                </a:solidFill>
                <a:latin typeface="Proxima Nova"/>
                <a:cs typeface="Proxima Nova"/>
              </a:rPr>
              <a:t>any device.</a:t>
            </a:r>
          </a:p>
        </p:txBody>
      </p:sp>
      <p:sp>
        <p:nvSpPr>
          <p:cNvPr id="14" name="Text Placeholder 2"/>
          <p:cNvSpPr txBox="1">
            <a:spLocks/>
          </p:cNvSpPr>
          <p:nvPr/>
        </p:nvSpPr>
        <p:spPr>
          <a:xfrm>
            <a:off x="6585743" y="1067887"/>
            <a:ext cx="2436974" cy="65826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00000"/>
              <a:buNone/>
              <a:defRPr sz="18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 algn="l"/>
            <a:r>
              <a:rPr lang="en-US" sz="900" dirty="0" smtClean="0">
                <a:solidFill>
                  <a:srgbClr val="2F964F"/>
                </a:solidFill>
                <a:latin typeface="Proxima Nova"/>
                <a:cs typeface="Proxima Nova"/>
              </a:rPr>
              <a:t>ACCESSIBLE</a:t>
            </a:r>
            <a:r>
              <a:rPr lang="en-US" sz="900" dirty="0" smtClean="0">
                <a:solidFill>
                  <a:srgbClr val="85C140"/>
                </a:solidFill>
                <a:latin typeface="Proxima Nova"/>
                <a:cs typeface="Proxima Nova"/>
              </a:rPr>
              <a:t/>
            </a:r>
            <a:br>
              <a:rPr lang="en-US" sz="900" dirty="0" smtClean="0">
                <a:solidFill>
                  <a:srgbClr val="85C140"/>
                </a:solidFill>
                <a:latin typeface="Proxima Nova"/>
                <a:cs typeface="Proxima Nova"/>
              </a:rPr>
            </a:br>
            <a:r>
              <a:rPr lang="en-US" sz="1200" dirty="0" smtClean="0">
                <a:solidFill>
                  <a:srgbClr val="363C3F"/>
                </a:solidFill>
                <a:latin typeface="Proxima Nova"/>
                <a:cs typeface="Proxima Nova"/>
              </a:rPr>
              <a:t>Engage when and how</a:t>
            </a:r>
            <a:br>
              <a:rPr lang="en-US" sz="1200" dirty="0" smtClean="0">
                <a:solidFill>
                  <a:srgbClr val="363C3F"/>
                </a:solidFill>
                <a:latin typeface="Proxima Nova"/>
                <a:cs typeface="Proxima Nova"/>
              </a:rPr>
            </a:br>
            <a:r>
              <a:rPr lang="en-US" sz="1200" dirty="0" smtClean="0">
                <a:solidFill>
                  <a:srgbClr val="363C3F"/>
                </a:solidFill>
                <a:latin typeface="Proxima Nova"/>
                <a:cs typeface="Proxima Nova"/>
              </a:rPr>
              <a:t>you prefer.</a:t>
            </a:r>
            <a:endParaRPr lang="en-US" sz="1200" dirty="0">
              <a:solidFill>
                <a:srgbClr val="363C3F"/>
              </a:solidFill>
              <a:latin typeface="Proxima Nova"/>
              <a:cs typeface="Proxima Nova"/>
            </a:endParaRPr>
          </a:p>
        </p:txBody>
      </p:sp>
      <p:pic>
        <p:nvPicPr>
          <p:cNvPr id="10" name="Picture 9" descr="efficiency.ai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529" y="1209088"/>
            <a:ext cx="426358" cy="426358"/>
          </a:xfrm>
          <a:prstGeom prst="rect">
            <a:avLst/>
          </a:prstGeom>
        </p:spPr>
      </p:pic>
      <p:pic>
        <p:nvPicPr>
          <p:cNvPr id="15" name="Picture 14" descr="simple.ai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538" y="1227226"/>
            <a:ext cx="390074" cy="390074"/>
          </a:xfrm>
          <a:prstGeom prst="rect">
            <a:avLst/>
          </a:prstGeom>
        </p:spPr>
      </p:pic>
      <p:sp>
        <p:nvSpPr>
          <p:cNvPr id="18" name="Shape 28"/>
          <p:cNvSpPr txBox="1">
            <a:spLocks/>
          </p:cNvSpPr>
          <p:nvPr/>
        </p:nvSpPr>
        <p:spPr>
          <a:xfrm>
            <a:off x="0" y="407279"/>
            <a:ext cx="9143999" cy="980672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00000"/>
              <a:buNone/>
              <a:defRPr sz="18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>
              <a:spcBef>
                <a:spcPts val="0"/>
              </a:spcBef>
            </a:pPr>
            <a:r>
              <a:rPr lang="en" sz="2400" dirty="0" smtClean="0">
                <a:solidFill>
                  <a:srgbClr val="285DA9"/>
                </a:solidFill>
                <a:latin typeface="Proxima Nova"/>
                <a:cs typeface="Proxima Nova"/>
              </a:rPr>
              <a:t>Why Remind vs. text messaging?</a:t>
            </a:r>
          </a:p>
          <a:p>
            <a:pPr>
              <a:spcBef>
                <a:spcPts val="0"/>
              </a:spcBef>
            </a:pPr>
            <a:endParaRPr lang="en" sz="1100" b="1" dirty="0">
              <a:latin typeface="Proxima Nova"/>
              <a:cs typeface="Proxima Nova"/>
            </a:endParaRP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28"/>
          <p:cNvSpPr txBox="1">
            <a:spLocks/>
          </p:cNvSpPr>
          <p:nvPr/>
        </p:nvSpPr>
        <p:spPr>
          <a:xfrm>
            <a:off x="0" y="407279"/>
            <a:ext cx="9143999" cy="980672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00000"/>
              <a:buNone/>
              <a:defRPr sz="18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400" dirty="0" smtClean="0">
                <a:solidFill>
                  <a:srgbClr val="285DA9"/>
                </a:solidFill>
                <a:latin typeface="Proxima Nova"/>
                <a:cs typeface="Proxima Nova"/>
              </a:rPr>
              <a:t>Remind Builds Community</a:t>
            </a:r>
            <a:endParaRPr lang="en" sz="2400" dirty="0" smtClean="0">
              <a:solidFill>
                <a:srgbClr val="285DA9"/>
              </a:solidFill>
              <a:latin typeface="Proxima Nova"/>
              <a:cs typeface="Proxima Nova"/>
            </a:endParaRPr>
          </a:p>
        </p:txBody>
      </p:sp>
      <p:pic>
        <p:nvPicPr>
          <p:cNvPr id="2" name="How John Swett Elementary uses Remin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0612" y="1160463"/>
            <a:ext cx="5959591" cy="335227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42239" y="4806617"/>
            <a:ext cx="9144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 dirty="0" smtClean="0">
                <a:solidFill>
                  <a:srgbClr val="2F964F"/>
                </a:solidFill>
                <a:latin typeface="Proxima Nova Semibold"/>
                <a:cs typeface="Proxima Nova Semibold"/>
              </a:rPr>
              <a:t>SOURCE</a:t>
            </a:r>
            <a:r>
              <a:rPr lang="en-US" sz="1000" dirty="0" smtClean="0">
                <a:solidFill>
                  <a:srgbClr val="2F964F"/>
                </a:solidFill>
                <a:latin typeface="Proxima Nova Regular"/>
                <a:cs typeface="Proxima Nova Regular"/>
              </a:rPr>
              <a:t> </a:t>
            </a:r>
            <a:r>
              <a:rPr lang="en-US" sz="800" dirty="0" smtClean="0">
                <a:solidFill>
                  <a:srgbClr val="969597"/>
                </a:solidFill>
                <a:latin typeface="Proxima Nova Regular It"/>
                <a:cs typeface="Proxima Nova Regular It"/>
                <a:hlinkClick r:id="rId5"/>
              </a:rPr>
              <a:t>Watch Online</a:t>
            </a:r>
            <a:endParaRPr lang="en-US" sz="800" dirty="0">
              <a:solidFill>
                <a:srgbClr val="969597"/>
              </a:solidFill>
              <a:latin typeface="Proxima Nova Regular It"/>
              <a:cs typeface="Proxima Nova Regular It"/>
            </a:endParaRPr>
          </a:p>
        </p:txBody>
      </p:sp>
      <p:sp>
        <p:nvSpPr>
          <p:cNvPr id="3" name="Oval 2"/>
          <p:cNvSpPr/>
          <p:nvPr/>
        </p:nvSpPr>
        <p:spPr>
          <a:xfrm>
            <a:off x="4123267" y="2226733"/>
            <a:ext cx="990600" cy="990600"/>
          </a:xfrm>
          <a:prstGeom prst="ellipse">
            <a:avLst/>
          </a:prstGeom>
          <a:solidFill>
            <a:srgbClr val="285DA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85DA9"/>
              </a:solidFill>
            </a:endParaRPr>
          </a:p>
        </p:txBody>
      </p:sp>
      <p:sp>
        <p:nvSpPr>
          <p:cNvPr id="4" name="Isosceles Triangle 3"/>
          <p:cNvSpPr/>
          <p:nvPr/>
        </p:nvSpPr>
        <p:spPr>
          <a:xfrm rot="5400000">
            <a:off x="4438569" y="2522967"/>
            <a:ext cx="479786" cy="413610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329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91159"/>
            <a:ext cx="7772400" cy="1101725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3200" dirty="0" smtClean="0">
                <a:solidFill>
                  <a:srgbClr val="FFFFFF"/>
                </a:solidFill>
                <a:latin typeface="Proxima Nova"/>
                <a:cs typeface="Proxima Nova"/>
              </a:rPr>
              <a:t>What is Remind?</a:t>
            </a:r>
            <a:endParaRPr lang="en" sz="3200" dirty="0">
              <a:solidFill>
                <a:srgbClr val="FFFFFF"/>
              </a:solidFill>
              <a:latin typeface="Proxima Nova"/>
              <a:cs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4152443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/>
          <p:nvPr/>
        </p:nvSpPr>
        <p:spPr>
          <a:xfrm>
            <a:off x="1460498" y="1319632"/>
            <a:ext cx="2830286" cy="148343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  <a:buClr>
                <a:schemeClr val="dk1"/>
              </a:buClr>
              <a:buSzPct val="100000"/>
            </a:pPr>
            <a:r>
              <a:rPr lang="en-US" sz="900" dirty="0" smtClean="0">
                <a:solidFill>
                  <a:srgbClr val="2F964F"/>
                </a:solidFill>
                <a:latin typeface="Proxima Nova"/>
                <a:cs typeface="Proxima Nova"/>
              </a:rPr>
              <a:t>CONNECT INSTANTLY</a:t>
            </a:r>
          </a:p>
          <a:p>
            <a:pPr marL="171450" lvl="0" indent="-171450">
              <a:lnSpc>
                <a:spcPct val="115000"/>
              </a:lnSpc>
              <a:buClr>
                <a:srgbClr val="969597"/>
              </a:buClr>
              <a:buSzPct val="100000"/>
              <a:buFont typeface="Arial"/>
              <a:buChar char="•"/>
            </a:pPr>
            <a:r>
              <a:rPr lang="en-US" sz="1200" dirty="0" smtClean="0">
                <a:solidFill>
                  <a:srgbClr val="474D4F"/>
                </a:solidFill>
                <a:latin typeface="Proxima Nova"/>
                <a:cs typeface="Proxima Nova"/>
              </a:rPr>
              <a:t>Sign up in 15 seconds on the web</a:t>
            </a:r>
            <a:br>
              <a:rPr lang="en-US" sz="1200" dirty="0" smtClean="0">
                <a:solidFill>
                  <a:srgbClr val="474D4F"/>
                </a:solidFill>
                <a:latin typeface="Proxima Nova"/>
                <a:cs typeface="Proxima Nova"/>
              </a:rPr>
            </a:br>
            <a:r>
              <a:rPr lang="en-US" sz="1200" dirty="0" smtClean="0">
                <a:solidFill>
                  <a:srgbClr val="474D4F"/>
                </a:solidFill>
                <a:latin typeface="Proxima Nova"/>
                <a:cs typeface="Proxima Nova"/>
              </a:rPr>
              <a:t>or mobile app.</a:t>
            </a:r>
          </a:p>
          <a:p>
            <a:pPr marL="171450" lvl="0" indent="-171450">
              <a:lnSpc>
                <a:spcPct val="115000"/>
              </a:lnSpc>
              <a:buClr>
                <a:srgbClr val="969597"/>
              </a:buClr>
              <a:buSzPct val="100000"/>
              <a:buFont typeface="Arial"/>
              <a:buChar char="•"/>
            </a:pPr>
            <a:r>
              <a:rPr lang="en-US" sz="1200" dirty="0" smtClean="0">
                <a:solidFill>
                  <a:srgbClr val="474D4F"/>
                </a:solidFill>
                <a:latin typeface="Proxima Nova"/>
                <a:cs typeface="Proxima Nova"/>
              </a:rPr>
              <a:t>Students and parents can join your class by text, email or app.</a:t>
            </a:r>
            <a:endParaRPr lang="en" sz="1200" dirty="0">
              <a:solidFill>
                <a:srgbClr val="474D4F"/>
              </a:solidFill>
              <a:latin typeface="Proxima Nova"/>
              <a:cs typeface="Proxima Nova"/>
            </a:endParaRPr>
          </a:p>
        </p:txBody>
      </p:sp>
      <p:sp>
        <p:nvSpPr>
          <p:cNvPr id="6" name="Shape 77"/>
          <p:cNvSpPr txBox="1"/>
          <p:nvPr/>
        </p:nvSpPr>
        <p:spPr>
          <a:xfrm>
            <a:off x="1460498" y="2872176"/>
            <a:ext cx="2830286" cy="167261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  <a:buClr>
                <a:srgbClr val="969597"/>
              </a:buClr>
              <a:buSzPct val="100000"/>
            </a:pPr>
            <a:r>
              <a:rPr lang="en-US" sz="900" dirty="0" smtClean="0">
                <a:solidFill>
                  <a:srgbClr val="2F964F"/>
                </a:solidFill>
                <a:latin typeface="Proxima Nova"/>
                <a:cs typeface="Proxima Nova"/>
              </a:rPr>
              <a:t>CONNECT SAFELY</a:t>
            </a:r>
            <a:endParaRPr lang="en-US" sz="900" dirty="0">
              <a:solidFill>
                <a:srgbClr val="2F964F"/>
              </a:solidFill>
              <a:latin typeface="Proxima Nova"/>
              <a:cs typeface="Proxima Nova"/>
            </a:endParaRPr>
          </a:p>
          <a:p>
            <a:pPr marL="171450" lvl="0" indent="-171450">
              <a:lnSpc>
                <a:spcPct val="115000"/>
              </a:lnSpc>
              <a:buClr>
                <a:srgbClr val="969597"/>
              </a:buClr>
              <a:buSzPct val="100000"/>
              <a:buFont typeface="Arial"/>
              <a:buChar char="•"/>
            </a:pPr>
            <a:r>
              <a:rPr lang="en-US" sz="1200" dirty="0" smtClean="0">
                <a:solidFill>
                  <a:srgbClr val="474D4F"/>
                </a:solidFill>
                <a:latin typeface="Proxima Nova"/>
                <a:cs typeface="Proxima Nova"/>
              </a:rPr>
              <a:t>Phone numbers are always</a:t>
            </a:r>
            <a:br>
              <a:rPr lang="en-US" sz="1200" dirty="0" smtClean="0">
                <a:solidFill>
                  <a:srgbClr val="474D4F"/>
                </a:solidFill>
                <a:latin typeface="Proxima Nova"/>
                <a:cs typeface="Proxima Nova"/>
              </a:rPr>
            </a:br>
            <a:r>
              <a:rPr lang="en-US" sz="1200" dirty="0" smtClean="0">
                <a:solidFill>
                  <a:srgbClr val="474D4F"/>
                </a:solidFill>
                <a:latin typeface="Proxima Nova"/>
                <a:cs typeface="Proxima Nova"/>
              </a:rPr>
              <a:t>kept private.</a:t>
            </a:r>
          </a:p>
          <a:p>
            <a:pPr marL="171450" lvl="0" indent="-171450">
              <a:lnSpc>
                <a:spcPct val="115000"/>
              </a:lnSpc>
              <a:buClr>
                <a:srgbClr val="969597"/>
              </a:buClr>
              <a:buSzPct val="100000"/>
              <a:buFont typeface="Arial"/>
              <a:buChar char="•"/>
            </a:pPr>
            <a:r>
              <a:rPr lang="en-US" sz="1200" dirty="0" smtClean="0">
                <a:solidFill>
                  <a:srgbClr val="474D4F"/>
                </a:solidFill>
                <a:latin typeface="Proxima Nova"/>
                <a:cs typeface="Proxima Nova"/>
              </a:rPr>
              <a:t>Download or e-mail your</a:t>
            </a:r>
            <a:br>
              <a:rPr lang="en-US" sz="1200" dirty="0" smtClean="0">
                <a:solidFill>
                  <a:srgbClr val="474D4F"/>
                </a:solidFill>
                <a:latin typeface="Proxima Nova"/>
                <a:cs typeface="Proxima Nova"/>
              </a:rPr>
            </a:br>
            <a:r>
              <a:rPr lang="en-US" sz="1200" dirty="0" smtClean="0">
                <a:solidFill>
                  <a:srgbClr val="474D4F"/>
                </a:solidFill>
                <a:latin typeface="Proxima Nova"/>
                <a:cs typeface="Proxima Nova"/>
              </a:rPr>
              <a:t>message history.</a:t>
            </a:r>
          </a:p>
          <a:p>
            <a:pPr marL="171450" lvl="0" indent="-171450">
              <a:lnSpc>
                <a:spcPct val="115000"/>
              </a:lnSpc>
              <a:buClr>
                <a:srgbClr val="969597"/>
              </a:buClr>
              <a:buSzPct val="100000"/>
              <a:buFont typeface="Arial"/>
              <a:buChar char="•"/>
            </a:pPr>
            <a:r>
              <a:rPr lang="en-US" sz="1200" dirty="0" smtClean="0">
                <a:solidFill>
                  <a:srgbClr val="474D4F"/>
                </a:solidFill>
                <a:latin typeface="Proxima Nova"/>
                <a:cs typeface="Proxima Nova"/>
              </a:rPr>
              <a:t>Flag or report conversations.</a:t>
            </a:r>
            <a:endParaRPr sz="1100" dirty="0" smtClean="0">
              <a:solidFill>
                <a:srgbClr val="474D4F"/>
              </a:solidFill>
              <a:latin typeface="Proxima Nova"/>
              <a:cs typeface="Proxima Nova"/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dirty="0" smtClean="0">
              <a:solidFill>
                <a:srgbClr val="474D4F"/>
              </a:solidFill>
              <a:latin typeface="Proxima Nova"/>
              <a:cs typeface="Proxima Nova"/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i="1" dirty="0">
              <a:solidFill>
                <a:srgbClr val="474D4F"/>
              </a:solidFill>
              <a:latin typeface="Proxima Nova"/>
              <a:cs typeface="Proxima Nova"/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dirty="0">
              <a:solidFill>
                <a:schemeClr val="dk1"/>
              </a:solidFill>
              <a:latin typeface="Proxima Nova"/>
              <a:cs typeface="Proxima Nova"/>
            </a:endParaRPr>
          </a:p>
          <a:p>
            <a:pPr>
              <a:spcBef>
                <a:spcPts val="0"/>
              </a:spcBef>
              <a:buNone/>
            </a:pPr>
            <a:endParaRPr dirty="0">
              <a:latin typeface="Proxima Nova"/>
              <a:cs typeface="Proxima Nova"/>
            </a:endParaRPr>
          </a:p>
        </p:txBody>
      </p:sp>
      <p:sp>
        <p:nvSpPr>
          <p:cNvPr id="7" name="Shape 77"/>
          <p:cNvSpPr txBox="1"/>
          <p:nvPr/>
        </p:nvSpPr>
        <p:spPr>
          <a:xfrm>
            <a:off x="5705932" y="2872176"/>
            <a:ext cx="2830286" cy="165579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  <a:buClr>
                <a:schemeClr val="dk1"/>
              </a:buClr>
              <a:buSzPct val="100000"/>
            </a:pPr>
            <a:r>
              <a:rPr lang="en-US" sz="900" dirty="0" smtClean="0">
                <a:solidFill>
                  <a:srgbClr val="2F964F"/>
                </a:solidFill>
                <a:latin typeface="Proxima Nova"/>
                <a:cs typeface="Proxima Nova"/>
              </a:rPr>
              <a:t>CONNECT EFFICIENTLY</a:t>
            </a:r>
            <a:endParaRPr lang="en-US" sz="1200" dirty="0">
              <a:solidFill>
                <a:srgbClr val="2F964F"/>
              </a:solidFill>
              <a:latin typeface="Proxima Nova"/>
              <a:cs typeface="Proxima Nova"/>
            </a:endParaRPr>
          </a:p>
          <a:p>
            <a:pPr marL="171450" lvl="0" indent="-171450">
              <a:lnSpc>
                <a:spcPct val="115000"/>
              </a:lnSpc>
              <a:buClr>
                <a:srgbClr val="969597"/>
              </a:buClr>
              <a:buSzPct val="100000"/>
              <a:buFont typeface="Arial"/>
              <a:buChar char="•"/>
            </a:pPr>
            <a:r>
              <a:rPr lang="en" sz="1200" dirty="0" smtClean="0">
                <a:solidFill>
                  <a:srgbClr val="474D4F"/>
                </a:solidFill>
                <a:latin typeface="Proxima Nova"/>
                <a:cs typeface="Proxima Nova"/>
              </a:rPr>
              <a:t>S</a:t>
            </a:r>
            <a:r>
              <a:rPr lang="en-US" sz="1200" dirty="0" smtClean="0">
                <a:solidFill>
                  <a:srgbClr val="474D4F"/>
                </a:solidFill>
                <a:latin typeface="Proxima Nova"/>
                <a:cs typeface="Proxima Nova"/>
              </a:rPr>
              <a:t>end or schedule messages</a:t>
            </a:r>
            <a:br>
              <a:rPr lang="en-US" sz="1200" dirty="0" smtClean="0">
                <a:solidFill>
                  <a:srgbClr val="474D4F"/>
                </a:solidFill>
                <a:latin typeface="Proxima Nova"/>
                <a:cs typeface="Proxima Nova"/>
              </a:rPr>
            </a:br>
            <a:r>
              <a:rPr lang="en-US" sz="1200" dirty="0" smtClean="0">
                <a:solidFill>
                  <a:srgbClr val="474D4F"/>
                </a:solidFill>
                <a:latin typeface="Proxima Nova"/>
                <a:cs typeface="Proxima Nova"/>
              </a:rPr>
              <a:t>ahead of time.</a:t>
            </a:r>
          </a:p>
          <a:p>
            <a:pPr marL="171450" lvl="0" indent="-171450">
              <a:lnSpc>
                <a:spcPct val="115000"/>
              </a:lnSpc>
              <a:buClr>
                <a:srgbClr val="969597"/>
              </a:buClr>
              <a:buSzPct val="100000"/>
              <a:buFont typeface="Arial"/>
              <a:buChar char="•"/>
            </a:pPr>
            <a:r>
              <a:rPr lang="en-US" sz="1200" dirty="0" smtClean="0">
                <a:solidFill>
                  <a:srgbClr val="474D4F"/>
                </a:solidFill>
                <a:latin typeface="Proxima Nova"/>
                <a:cs typeface="Proxima Nova"/>
              </a:rPr>
              <a:t>Attach photos, files, or voice clips.</a:t>
            </a:r>
          </a:p>
          <a:p>
            <a:pPr marL="171450" lvl="0" indent="-171450">
              <a:lnSpc>
                <a:spcPct val="115000"/>
              </a:lnSpc>
              <a:buClr>
                <a:srgbClr val="969597"/>
              </a:buClr>
              <a:buSzPct val="100000"/>
              <a:buFont typeface="Arial"/>
              <a:buChar char="•"/>
            </a:pPr>
            <a:r>
              <a:rPr lang="en-US" sz="1200" dirty="0" smtClean="0">
                <a:solidFill>
                  <a:srgbClr val="474D4F"/>
                </a:solidFill>
                <a:latin typeface="Proxima Nova"/>
                <a:cs typeface="Proxima Nova"/>
              </a:rPr>
              <a:t>Reach out 1:1 with Chat.</a:t>
            </a:r>
          </a:p>
          <a:p>
            <a:pPr marL="171450" lvl="0" indent="-171450">
              <a:lnSpc>
                <a:spcPct val="115000"/>
              </a:lnSpc>
              <a:buClr>
                <a:srgbClr val="969597"/>
              </a:buClr>
              <a:buSzPct val="100000"/>
              <a:buFont typeface="Arial"/>
              <a:buChar char="•"/>
            </a:pPr>
            <a:r>
              <a:rPr lang="en-US" sz="1200" dirty="0" smtClean="0">
                <a:solidFill>
                  <a:srgbClr val="474D4F"/>
                </a:solidFill>
                <a:latin typeface="Proxima Nova"/>
                <a:cs typeface="Proxima Nova"/>
              </a:rPr>
              <a:t>Get instant feedbacks with Stamps.</a:t>
            </a:r>
            <a:endParaRPr sz="1100" dirty="0" smtClean="0">
              <a:solidFill>
                <a:schemeClr val="dk1"/>
              </a:solidFill>
              <a:latin typeface="Proxima Nova"/>
              <a:cs typeface="Proxima Nova"/>
            </a:endParaRPr>
          </a:p>
          <a:p>
            <a:pPr>
              <a:spcBef>
                <a:spcPts val="0"/>
              </a:spcBef>
              <a:buNone/>
            </a:pPr>
            <a:endParaRPr dirty="0">
              <a:latin typeface="Proxima Nova"/>
              <a:cs typeface="Proxima Nova"/>
            </a:endParaRPr>
          </a:p>
        </p:txBody>
      </p:sp>
      <p:sp>
        <p:nvSpPr>
          <p:cNvPr id="8" name="Shape 77"/>
          <p:cNvSpPr txBox="1"/>
          <p:nvPr/>
        </p:nvSpPr>
        <p:spPr>
          <a:xfrm>
            <a:off x="5705932" y="1319632"/>
            <a:ext cx="2830286" cy="16796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  <a:buClr>
                <a:schemeClr val="dk1"/>
              </a:buClr>
              <a:buSzPct val="100000"/>
            </a:pPr>
            <a:r>
              <a:rPr lang="en-US" sz="900" dirty="0" smtClean="0">
                <a:solidFill>
                  <a:srgbClr val="2F964F"/>
                </a:solidFill>
                <a:latin typeface="Proxima Nova"/>
                <a:cs typeface="Proxima Nova"/>
              </a:rPr>
              <a:t>CONNECT FREELY</a:t>
            </a:r>
          </a:p>
          <a:p>
            <a:pPr marL="171450" lvl="0" indent="-171450">
              <a:lnSpc>
                <a:spcPct val="115000"/>
              </a:lnSpc>
              <a:buClr>
                <a:srgbClr val="969597"/>
              </a:buClr>
              <a:buSzPct val="100000"/>
              <a:buFont typeface="Arial"/>
              <a:buChar char="•"/>
            </a:pPr>
            <a:r>
              <a:rPr lang="en-US" sz="1200" dirty="0" smtClean="0">
                <a:solidFill>
                  <a:srgbClr val="474D4F"/>
                </a:solidFill>
                <a:latin typeface="Proxima Nova"/>
                <a:cs typeface="Proxima Nova"/>
              </a:rPr>
              <a:t>Teachers, students, and parents</a:t>
            </a:r>
            <a:br>
              <a:rPr lang="en-US" sz="1200" dirty="0" smtClean="0">
                <a:solidFill>
                  <a:srgbClr val="474D4F"/>
                </a:solidFill>
                <a:latin typeface="Proxima Nova"/>
                <a:cs typeface="Proxima Nova"/>
              </a:rPr>
            </a:br>
            <a:r>
              <a:rPr lang="en-US" sz="1200" dirty="0" smtClean="0">
                <a:solidFill>
                  <a:srgbClr val="474D4F"/>
                </a:solidFill>
                <a:latin typeface="Proxima Nova"/>
                <a:cs typeface="Proxima Nova"/>
              </a:rPr>
              <a:t>can use for free.</a:t>
            </a:r>
          </a:p>
          <a:p>
            <a:pPr marL="171450" lvl="0" indent="-171450">
              <a:lnSpc>
                <a:spcPct val="115000"/>
              </a:lnSpc>
              <a:buClr>
                <a:srgbClr val="969597"/>
              </a:buClr>
              <a:buSzPct val="100000"/>
              <a:buFont typeface="Arial"/>
              <a:buChar char="•"/>
            </a:pPr>
            <a:r>
              <a:rPr lang="en-US" sz="1200" dirty="0" smtClean="0">
                <a:solidFill>
                  <a:srgbClr val="474D4F"/>
                </a:solidFill>
                <a:latin typeface="Proxima Nova"/>
                <a:cs typeface="Proxima Nova"/>
              </a:rPr>
              <a:t>No commitments or classroom changes required.</a:t>
            </a:r>
            <a:endParaRPr sz="1100" dirty="0">
              <a:solidFill>
                <a:srgbClr val="474D4F"/>
              </a:solidFill>
              <a:latin typeface="Proxima Nova"/>
              <a:cs typeface="Proxima Nova"/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dirty="0">
              <a:solidFill>
                <a:schemeClr val="dk1"/>
              </a:solidFill>
              <a:latin typeface="Proxima Nova"/>
              <a:cs typeface="Proxima Nova"/>
            </a:endParaRPr>
          </a:p>
          <a:p>
            <a:pPr>
              <a:spcBef>
                <a:spcPts val="0"/>
              </a:spcBef>
              <a:buNone/>
            </a:pPr>
            <a:endParaRPr dirty="0">
              <a:latin typeface="Proxima Nova"/>
              <a:cs typeface="Proxima Nov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68" y="3020792"/>
            <a:ext cx="1059429" cy="7529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541" y="1106714"/>
            <a:ext cx="2318941" cy="13298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644" y="1179282"/>
            <a:ext cx="2417620" cy="1386463"/>
          </a:xfrm>
          <a:prstGeom prst="rect">
            <a:avLst/>
          </a:prstGeom>
        </p:spPr>
      </p:pic>
      <p:sp>
        <p:nvSpPr>
          <p:cNvPr id="15" name="Shape 28"/>
          <p:cNvSpPr txBox="1">
            <a:spLocks/>
          </p:cNvSpPr>
          <p:nvPr/>
        </p:nvSpPr>
        <p:spPr>
          <a:xfrm>
            <a:off x="0" y="407279"/>
            <a:ext cx="9143999" cy="980672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00000"/>
              <a:buNone/>
              <a:defRPr sz="18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>
              <a:spcBef>
                <a:spcPts val="0"/>
              </a:spcBef>
            </a:pPr>
            <a:r>
              <a:rPr lang="en" sz="2400" dirty="0" smtClean="0">
                <a:solidFill>
                  <a:srgbClr val="285DA9"/>
                </a:solidFill>
                <a:latin typeface="Proxima Nova"/>
                <a:cs typeface="Proxima Nova"/>
              </a:rPr>
              <a:t>Key Features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867" y="2760129"/>
            <a:ext cx="1303268" cy="1303268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0"/>
          <p:cNvSpPr txBox="1"/>
          <p:nvPr/>
        </p:nvSpPr>
        <p:spPr>
          <a:xfrm>
            <a:off x="496630" y="759868"/>
            <a:ext cx="2602170" cy="378673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r>
              <a:rPr lang="en-US" sz="2400" dirty="0">
                <a:solidFill>
                  <a:srgbClr val="285DA9"/>
                </a:solidFill>
                <a:latin typeface="Proxima Nova Regular"/>
                <a:cs typeface="Proxima Nova Regular"/>
              </a:rPr>
              <a:t>Choose how to connect with Chat</a:t>
            </a:r>
            <a:endParaRPr lang="en" sz="2400" dirty="0">
              <a:solidFill>
                <a:srgbClr val="285DA9"/>
              </a:solidFill>
              <a:latin typeface="Proxima Nova Regular"/>
              <a:cs typeface="Proxima Nova Regular"/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endParaRPr lang="en-US" sz="1100" dirty="0" smtClean="0">
              <a:solidFill>
                <a:srgbClr val="474D4F"/>
              </a:solidFill>
              <a:latin typeface="Proxima Nova Regular"/>
              <a:cs typeface="Proxima Nova Regular"/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1100" dirty="0" smtClean="0">
                <a:solidFill>
                  <a:srgbClr val="363C3F"/>
                </a:solidFill>
                <a:latin typeface="Proxima Nova Regular"/>
                <a:cs typeface="Proxima Nova Regular"/>
              </a:rPr>
              <a:t>Reach out to subscribers 1-1 when</a:t>
            </a:r>
            <a:br>
              <a:rPr lang="en-US" sz="1100" dirty="0" smtClean="0">
                <a:solidFill>
                  <a:srgbClr val="363C3F"/>
                </a:solidFill>
                <a:latin typeface="Proxima Nova Regular"/>
                <a:cs typeface="Proxima Nova Regular"/>
              </a:rPr>
            </a:br>
            <a:r>
              <a:rPr lang="en-US" sz="1100" dirty="0" smtClean="0">
                <a:solidFill>
                  <a:srgbClr val="363C3F"/>
                </a:solidFill>
                <a:latin typeface="Proxima Nova Regular"/>
                <a:cs typeface="Proxima Nova Regular"/>
              </a:rPr>
              <a:t>you need to</a:t>
            </a:r>
          </a:p>
          <a:p>
            <a:pPr lvl="2">
              <a:lnSpc>
                <a:spcPct val="115000"/>
              </a:lnSpc>
            </a:pPr>
            <a:endParaRPr lang="en-US" sz="1100" dirty="0" smtClean="0">
              <a:solidFill>
                <a:srgbClr val="363C3F"/>
              </a:solidFill>
              <a:latin typeface="Proxima Nova Regular"/>
              <a:cs typeface="Proxima Nova Regular"/>
            </a:endParaRPr>
          </a:p>
          <a:p>
            <a:pPr lvl="2">
              <a:lnSpc>
                <a:spcPct val="115000"/>
              </a:lnSpc>
            </a:pPr>
            <a:r>
              <a:rPr lang="en-US" sz="1100" dirty="0" smtClean="0">
                <a:solidFill>
                  <a:srgbClr val="363C3F"/>
                </a:solidFill>
                <a:latin typeface="Proxima Nova Regular"/>
                <a:cs typeface="Proxima Nova Regular"/>
              </a:rPr>
              <a:t>Allow subscribers to initiate, or leave outreach in your control</a:t>
            </a:r>
          </a:p>
          <a:p>
            <a:pPr lvl="2">
              <a:lnSpc>
                <a:spcPct val="115000"/>
              </a:lnSpc>
            </a:pPr>
            <a:endParaRPr lang="en-US" sz="1100" dirty="0">
              <a:solidFill>
                <a:srgbClr val="363C3F"/>
              </a:solidFill>
              <a:latin typeface="Proxima Nova Regular"/>
              <a:cs typeface="Proxima Nova Regular"/>
            </a:endParaRPr>
          </a:p>
          <a:p>
            <a:pPr lvl="2">
              <a:lnSpc>
                <a:spcPct val="115000"/>
              </a:lnSpc>
            </a:pPr>
            <a:r>
              <a:rPr lang="en-US" sz="1100" dirty="0" smtClean="0">
                <a:solidFill>
                  <a:srgbClr val="363C3F"/>
                </a:solidFill>
                <a:latin typeface="Proxima Nova Regular"/>
                <a:cs typeface="Proxima Nova Regular"/>
              </a:rPr>
              <a:t>Set Office Hours for work-life balance</a:t>
            </a:r>
          </a:p>
          <a:p>
            <a:pPr lvl="2">
              <a:lnSpc>
                <a:spcPct val="115000"/>
              </a:lnSpc>
            </a:pPr>
            <a:endParaRPr lang="en-US" sz="1100" dirty="0">
              <a:solidFill>
                <a:srgbClr val="363C3F"/>
              </a:solidFill>
              <a:latin typeface="Proxima Nova Regular"/>
              <a:cs typeface="Proxima Nova Regular"/>
            </a:endParaRPr>
          </a:p>
          <a:p>
            <a:pPr lvl="2">
              <a:lnSpc>
                <a:spcPct val="115000"/>
              </a:lnSpc>
            </a:pPr>
            <a:r>
              <a:rPr lang="en-US" sz="1100" dirty="0" smtClean="0">
                <a:solidFill>
                  <a:srgbClr val="363C3F"/>
                </a:solidFill>
                <a:latin typeface="Proxima Nova Regular"/>
                <a:cs typeface="Proxima Nova Regular"/>
              </a:rPr>
              <a:t>Access a transcript or e-mail</a:t>
            </a:r>
            <a:br>
              <a:rPr lang="en-US" sz="1100" dirty="0" smtClean="0">
                <a:solidFill>
                  <a:srgbClr val="363C3F"/>
                </a:solidFill>
                <a:latin typeface="Proxima Nova Regular"/>
                <a:cs typeface="Proxima Nova Regular"/>
              </a:rPr>
            </a:br>
            <a:r>
              <a:rPr lang="en-US" sz="1100" dirty="0" smtClean="0">
                <a:solidFill>
                  <a:srgbClr val="363C3F"/>
                </a:solidFill>
                <a:latin typeface="Proxima Nova Regular"/>
                <a:cs typeface="Proxima Nova Regular"/>
              </a:rPr>
              <a:t>a conversation any time</a:t>
            </a:r>
          </a:p>
          <a:p>
            <a:pPr lvl="2">
              <a:lnSpc>
                <a:spcPct val="115000"/>
              </a:lnSpc>
            </a:pPr>
            <a:endParaRPr lang="en-US" sz="1100" dirty="0">
              <a:solidFill>
                <a:srgbClr val="363C3F"/>
              </a:solidFill>
              <a:latin typeface="Proxima Nova Regular"/>
              <a:cs typeface="Proxima Nova Regular"/>
            </a:endParaRPr>
          </a:p>
          <a:p>
            <a:pPr lvl="2">
              <a:lnSpc>
                <a:spcPct val="115000"/>
              </a:lnSpc>
            </a:pPr>
            <a:r>
              <a:rPr lang="en-US" sz="1100" dirty="0" smtClean="0">
                <a:solidFill>
                  <a:srgbClr val="363C3F"/>
                </a:solidFill>
                <a:latin typeface="Proxima Nova Regular"/>
                <a:cs typeface="Proxima Nova Regular"/>
              </a:rPr>
              <a:t>Chat is opt-in. Teachers can also</a:t>
            </a:r>
            <a:br>
              <a:rPr lang="en-US" sz="1100" dirty="0" smtClean="0">
                <a:solidFill>
                  <a:srgbClr val="363C3F"/>
                </a:solidFill>
                <a:latin typeface="Proxima Nova Regular"/>
                <a:cs typeface="Proxima Nova Regular"/>
              </a:rPr>
            </a:br>
            <a:r>
              <a:rPr lang="en-US" sz="1100" dirty="0" smtClean="0">
                <a:solidFill>
                  <a:srgbClr val="363C3F"/>
                </a:solidFill>
                <a:latin typeface="Proxima Nova Regular"/>
                <a:cs typeface="Proxima Nova Regular"/>
              </a:rPr>
              <a:t>use Remind to send one-way Announcements only.</a:t>
            </a:r>
            <a:endParaRPr lang="en" sz="1100" dirty="0" smtClean="0">
              <a:solidFill>
                <a:srgbClr val="363C3F"/>
              </a:solidFill>
              <a:latin typeface="Proxima Nova Regular"/>
              <a:cs typeface="Proxima Nova Regular"/>
            </a:endParaRPr>
          </a:p>
          <a:p>
            <a:pPr algn="ctr">
              <a:lnSpc>
                <a:spcPct val="115000"/>
              </a:lnSpc>
            </a:pPr>
            <a:endParaRPr sz="1100" dirty="0">
              <a:solidFill>
                <a:srgbClr val="474D4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132" y="244412"/>
            <a:ext cx="5739183" cy="5041900"/>
          </a:xfrm>
          <a:prstGeom prst="rect">
            <a:avLst/>
          </a:prstGeom>
        </p:spPr>
      </p:pic>
      <p:pic>
        <p:nvPicPr>
          <p:cNvPr id="3" name="Picture 2" descr="2015-07-16_09-46-5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132" y="501227"/>
            <a:ext cx="5739183" cy="4751217"/>
          </a:xfrm>
          <a:prstGeom prst="rect">
            <a:avLst/>
          </a:prstGeom>
        </p:spPr>
      </p:pic>
      <p:pic>
        <p:nvPicPr>
          <p:cNvPr id="6" name="Picture 5" descr="chat-androd.ps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217" y="1981199"/>
            <a:ext cx="2774783" cy="4737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680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imple-ligh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B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B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13899</TotalTime>
  <Words>668</Words>
  <Application>Microsoft Macintosh PowerPoint</Application>
  <PresentationFormat>On-screen Show (16:9)</PresentationFormat>
  <Paragraphs>166</Paragraphs>
  <Slides>21</Slides>
  <Notes>17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simple-light</vt:lpstr>
      <vt:lpstr>1_Custom Design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Remind?</vt:lpstr>
      <vt:lpstr>PowerPoint Presentation</vt:lpstr>
      <vt:lpstr>PowerPoint Presentation</vt:lpstr>
      <vt:lpstr>PowerPoint Presentation</vt:lpstr>
      <vt:lpstr>Get started with Remind in 15 seconds!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Mandy Collins</cp:lastModifiedBy>
  <cp:revision>142</cp:revision>
  <dcterms:modified xsi:type="dcterms:W3CDTF">2015-07-23T09:21:39Z</dcterms:modified>
</cp:coreProperties>
</file>